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61" r:id="rId7"/>
    <p:sldId id="260" r:id="rId8"/>
    <p:sldId id="259" r:id="rId9"/>
    <p:sldId id="258"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00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9C243A-AC10-43BD-A570-8D75C724EF0E}"/>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ED5AAECC-E2AE-4530-B611-EFCCCD627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9FCD7732-D64D-4555-8C32-DA4C3E5E0985}"/>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5" name="Rezervirano mjesto podnožja 4">
            <a:extLst>
              <a:ext uri="{FF2B5EF4-FFF2-40B4-BE49-F238E27FC236}">
                <a16:creationId xmlns:a16="http://schemas.microsoft.com/office/drawing/2014/main" id="{41401734-8F55-4D57-B4A0-9F819B03ECB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B77668E-9D0B-46FB-9CD7-AEAFB44BABE8}"/>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321809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6C5474-593E-45A6-8580-4E9278C7D515}"/>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07784B7C-0FAD-4696-9A24-F017FFD0CA5D}"/>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709F24F9-BF95-48A2-92D7-BC858963F847}"/>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5" name="Rezervirano mjesto podnožja 4">
            <a:extLst>
              <a:ext uri="{FF2B5EF4-FFF2-40B4-BE49-F238E27FC236}">
                <a16:creationId xmlns:a16="http://schemas.microsoft.com/office/drawing/2014/main" id="{68998F57-DDD3-4001-85EE-41B7ED60416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5DF3967-D48A-4B2B-BB43-7DF56331C0AC}"/>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327673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968C4046-4E4B-4429-AA18-473369BF0F28}"/>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A4423F01-C960-46E3-B8E3-F9376DF9CD8B}"/>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E677780D-2AF0-4A8C-8013-581E12BDBDA6}"/>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5" name="Rezervirano mjesto podnožja 4">
            <a:extLst>
              <a:ext uri="{FF2B5EF4-FFF2-40B4-BE49-F238E27FC236}">
                <a16:creationId xmlns:a16="http://schemas.microsoft.com/office/drawing/2014/main" id="{388B404E-1DEB-4AA9-BBCA-E83981241BE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0AB428A-8BF1-435E-B809-6323C25B0552}"/>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232622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52C56D-4730-4EEC-82F6-F74F7F1EFE6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89932E0-05FD-4456-B0BF-753F4987937C}"/>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04C86657-5DCD-4FC9-ADF7-07F5C05EF94C}"/>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5" name="Rezervirano mjesto podnožja 4">
            <a:extLst>
              <a:ext uri="{FF2B5EF4-FFF2-40B4-BE49-F238E27FC236}">
                <a16:creationId xmlns:a16="http://schemas.microsoft.com/office/drawing/2014/main" id="{A52D312D-BE24-4384-BC60-60B9FB83170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BB3D10C-814E-4E7D-B368-18670F3E32A5}"/>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403679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D8D7F3-2B94-4469-BC5E-63DBFCC2CAFD}"/>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DE034FAD-3891-4260-8E25-334AEB41B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C9CD7338-AE9E-4C0B-80A0-665988EB6981}"/>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5" name="Rezervirano mjesto podnožja 4">
            <a:extLst>
              <a:ext uri="{FF2B5EF4-FFF2-40B4-BE49-F238E27FC236}">
                <a16:creationId xmlns:a16="http://schemas.microsoft.com/office/drawing/2014/main" id="{0307C2EE-9422-48AF-A49B-21178340F18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23279A3-46DF-4E30-894F-5C04ACE801CF}"/>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308553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621B78-6E37-47C4-AEF1-C7F2072A123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0093AFBC-F66E-4555-9306-37BC46501102}"/>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AC6514F4-0BEF-4954-8BF0-D3D77FC2A257}"/>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4138E922-2584-46EB-8F03-C56738A62E61}"/>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6" name="Rezervirano mjesto podnožja 5">
            <a:extLst>
              <a:ext uri="{FF2B5EF4-FFF2-40B4-BE49-F238E27FC236}">
                <a16:creationId xmlns:a16="http://schemas.microsoft.com/office/drawing/2014/main" id="{7E2EA2E9-C55F-45CD-BE3F-A084C489CC6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F681B49-5ACB-44B0-9330-55672799C585}"/>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379548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1B6260-A443-4A14-9E78-29943D240D3D}"/>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FA67E9E-E462-43F4-B3F0-90927AB6CD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B92E3979-F05E-46F5-874A-56D1E38E56B1}"/>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E8C8F395-1F7F-4B24-83DB-7C848486FD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4308EB5C-D1D1-4242-8527-05AD49E338D0}"/>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A7439782-24A3-43FA-9341-4AA2ADA76ED3}"/>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8" name="Rezervirano mjesto podnožja 7">
            <a:extLst>
              <a:ext uri="{FF2B5EF4-FFF2-40B4-BE49-F238E27FC236}">
                <a16:creationId xmlns:a16="http://schemas.microsoft.com/office/drawing/2014/main" id="{D12A451D-6E92-4B53-BD37-6B2E7EC1E667}"/>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10CDBAEE-489D-4DD4-81C3-69902069E771}"/>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176712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31CCFE-8625-45C8-A73F-4B9A21085A91}"/>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73D9C05D-B198-4EFB-B153-8013D721FA03}"/>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4" name="Rezervirano mjesto podnožja 3">
            <a:extLst>
              <a:ext uri="{FF2B5EF4-FFF2-40B4-BE49-F238E27FC236}">
                <a16:creationId xmlns:a16="http://schemas.microsoft.com/office/drawing/2014/main" id="{BE04D2BC-B2BF-42E8-9717-44E43D5ECB76}"/>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3C3B64BF-9BCB-4A76-B8ED-F35224557065}"/>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146610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E1A21E7C-C937-474F-8E1F-B3283B987A29}"/>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3" name="Rezervirano mjesto podnožja 2">
            <a:extLst>
              <a:ext uri="{FF2B5EF4-FFF2-40B4-BE49-F238E27FC236}">
                <a16:creationId xmlns:a16="http://schemas.microsoft.com/office/drawing/2014/main" id="{C72FBBEC-13EE-4A1C-91E0-577A4C4B9652}"/>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D393AB75-1D46-45CA-A493-0E64BE1B5351}"/>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296937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22F920-2C4B-4E9D-BAEC-1D6980FB2E4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4785837D-66BC-43D5-A5BA-3DE2A6DD0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31F0461B-589F-40DE-AD23-C3A6C9306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0613E7FD-4E27-4E70-99E8-749956E2096E}"/>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6" name="Rezervirano mjesto podnožja 5">
            <a:extLst>
              <a:ext uri="{FF2B5EF4-FFF2-40B4-BE49-F238E27FC236}">
                <a16:creationId xmlns:a16="http://schemas.microsoft.com/office/drawing/2014/main" id="{CB896552-8AEE-4ADC-AB36-DC388E2FDDB3}"/>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D515B455-8EB0-475D-9970-31B9EADC4250}"/>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185509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D7A26E-6572-4B2F-AA65-EF4E56A54F9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F5277C90-D2BB-47A5-9833-07416B5CD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C8288003-FDD4-4D31-ACA1-024710DFC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A3CE38DA-4DCD-42C6-B42D-0B4183A808B6}"/>
              </a:ext>
            </a:extLst>
          </p:cNvPr>
          <p:cNvSpPr>
            <a:spLocks noGrp="1"/>
          </p:cNvSpPr>
          <p:nvPr>
            <p:ph type="dt" sz="half" idx="10"/>
          </p:nvPr>
        </p:nvSpPr>
        <p:spPr/>
        <p:txBody>
          <a:bodyPr/>
          <a:lstStyle/>
          <a:p>
            <a:fld id="{72F3964A-132D-46B1-8A3F-EE620FA63900}" type="datetimeFigureOut">
              <a:rPr lang="hr-HR" smtClean="0"/>
              <a:t>4.4.2022.</a:t>
            </a:fld>
            <a:endParaRPr lang="hr-HR"/>
          </a:p>
        </p:txBody>
      </p:sp>
      <p:sp>
        <p:nvSpPr>
          <p:cNvPr id="6" name="Rezervirano mjesto podnožja 5">
            <a:extLst>
              <a:ext uri="{FF2B5EF4-FFF2-40B4-BE49-F238E27FC236}">
                <a16:creationId xmlns:a16="http://schemas.microsoft.com/office/drawing/2014/main" id="{06ACCFEC-C17B-43BC-B7A2-1F56BDE83C9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F9721C2-E2E9-4E31-93C3-083D73565662}"/>
              </a:ext>
            </a:extLst>
          </p:cNvPr>
          <p:cNvSpPr>
            <a:spLocks noGrp="1"/>
          </p:cNvSpPr>
          <p:nvPr>
            <p:ph type="sldNum" sz="quarter" idx="12"/>
          </p:nvPr>
        </p:nvSpPr>
        <p:spPr/>
        <p:txBody>
          <a:bodyPr/>
          <a:lstStyle/>
          <a:p>
            <a:fld id="{BAEE4779-8EBC-42C9-8167-EE176E6F5F5F}" type="slidenum">
              <a:rPr lang="hr-HR" smtClean="0"/>
              <a:t>‹#›</a:t>
            </a:fld>
            <a:endParaRPr lang="hr-HR"/>
          </a:p>
        </p:txBody>
      </p:sp>
    </p:spTree>
    <p:extLst>
      <p:ext uri="{BB962C8B-B14F-4D97-AF65-F5344CB8AC3E}">
        <p14:creationId xmlns:p14="http://schemas.microsoft.com/office/powerpoint/2010/main" val="96947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4CB59521-DD0D-45FF-923B-AC1036946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89831189-454C-4E9B-8B45-8958EAB04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879852A6-82F9-4B24-BC93-BB87C21D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3964A-132D-46B1-8A3F-EE620FA63900}" type="datetimeFigureOut">
              <a:rPr lang="hr-HR" smtClean="0"/>
              <a:t>4.4.2022.</a:t>
            </a:fld>
            <a:endParaRPr lang="hr-HR"/>
          </a:p>
        </p:txBody>
      </p:sp>
      <p:sp>
        <p:nvSpPr>
          <p:cNvPr id="5" name="Rezervirano mjesto podnožja 4">
            <a:extLst>
              <a:ext uri="{FF2B5EF4-FFF2-40B4-BE49-F238E27FC236}">
                <a16:creationId xmlns:a16="http://schemas.microsoft.com/office/drawing/2014/main" id="{053FCF22-CC7A-4087-95C6-923578AEF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F08B7258-9F5C-4C61-ADCD-2365DAB42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E4779-8EBC-42C9-8167-EE176E6F5F5F}" type="slidenum">
              <a:rPr lang="hr-HR" smtClean="0"/>
              <a:t>‹#›</a:t>
            </a:fld>
            <a:endParaRPr lang="hr-HR"/>
          </a:p>
        </p:txBody>
      </p:sp>
    </p:spTree>
    <p:extLst>
      <p:ext uri="{BB962C8B-B14F-4D97-AF65-F5344CB8AC3E}">
        <p14:creationId xmlns:p14="http://schemas.microsoft.com/office/powerpoint/2010/main" val="1467781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microsoft.com/office/2007/relationships/media" Target="../media/media2.mp3"/><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11.png"/><Relationship Id="rId5" Type="http://schemas.openxmlformats.org/officeDocument/2006/relationships/slideLayout" Target="../slideLayouts/slideLayout1.xml"/><Relationship Id="rId10" Type="http://schemas.openxmlformats.org/officeDocument/2006/relationships/image" Target="../media/image10.png"/><Relationship Id="rId4" Type="http://schemas.openxmlformats.org/officeDocument/2006/relationships/audio" Target="../media/media2.mp3"/><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learningapps.org/watch?v=putsd1pqn21"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C93314-B973-46A0-928A-41330F5D811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id="{BAF386B9-A296-4817-9B84-EF72B78CDE1B}"/>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id="{3D213FA8-087F-494A-AC73-D98845A15992}"/>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927"/>
            <a:ext cx="12192000" cy="6871854"/>
          </a:xfrm>
          <a:prstGeom prst="rect">
            <a:avLst/>
          </a:prstGeom>
        </p:spPr>
      </p:pic>
      <p:pic>
        <p:nvPicPr>
          <p:cNvPr id="5" name="Slika 4">
            <a:extLst>
              <a:ext uri="{FF2B5EF4-FFF2-40B4-BE49-F238E27FC236}">
                <a16:creationId xmlns:a16="http://schemas.microsoft.com/office/drawing/2014/main" id="{50420C8D-36DC-4FA9-9D26-25A7EF663049}"/>
              </a:ext>
            </a:extLst>
          </p:cNvPr>
          <p:cNvPicPr>
            <a:picLocks noChangeAspect="1"/>
          </p:cNvPicPr>
          <p:nvPr/>
        </p:nvPicPr>
        <p:blipFill>
          <a:blip r:embed="rId4"/>
          <a:stretch>
            <a:fillRect/>
          </a:stretch>
        </p:blipFill>
        <p:spPr>
          <a:xfrm>
            <a:off x="965898" y="194791"/>
            <a:ext cx="4578493" cy="6468417"/>
          </a:xfrm>
          <a:prstGeom prst="rect">
            <a:avLst/>
          </a:prstGeom>
        </p:spPr>
      </p:pic>
      <p:sp>
        <p:nvSpPr>
          <p:cNvPr id="6" name="TekstniOkvir 5">
            <a:extLst>
              <a:ext uri="{FF2B5EF4-FFF2-40B4-BE49-F238E27FC236}">
                <a16:creationId xmlns:a16="http://schemas.microsoft.com/office/drawing/2014/main" id="{4B5C25CC-233E-4807-970B-61CF7DC0C9C9}"/>
              </a:ext>
            </a:extLst>
          </p:cNvPr>
          <p:cNvSpPr txBox="1"/>
          <p:nvPr/>
        </p:nvSpPr>
        <p:spPr>
          <a:xfrm>
            <a:off x="6102493" y="1382329"/>
            <a:ext cx="5367148" cy="2893100"/>
          </a:xfrm>
          <a:prstGeom prst="rect">
            <a:avLst/>
          </a:prstGeom>
          <a:solidFill>
            <a:srgbClr val="FFC5FF"/>
          </a:solidFill>
        </p:spPr>
        <p:txBody>
          <a:bodyPr wrap="square" rtlCol="0">
            <a:spAutoFit/>
          </a:bodyPr>
          <a:lstStyle/>
          <a:p>
            <a:r>
              <a:rPr lang="hr-HR" sz="5400" b="1" dirty="0">
                <a:solidFill>
                  <a:srgbClr val="CC00CC"/>
                </a:solidFill>
              </a:rPr>
              <a:t>UNIT 4</a:t>
            </a:r>
          </a:p>
          <a:p>
            <a:r>
              <a:rPr lang="hr-HR" sz="4800" b="1" dirty="0">
                <a:solidFill>
                  <a:srgbClr val="CC00CC"/>
                </a:solidFill>
              </a:rPr>
              <a:t>LESSON 15</a:t>
            </a:r>
          </a:p>
          <a:p>
            <a:r>
              <a:rPr lang="hr-HR" sz="4800" dirty="0" err="1">
                <a:solidFill>
                  <a:srgbClr val="FF33CC"/>
                </a:solidFill>
              </a:rPr>
              <a:t>Healthy</a:t>
            </a:r>
            <a:r>
              <a:rPr lang="hr-HR" sz="4800" dirty="0">
                <a:solidFill>
                  <a:srgbClr val="FF33CC"/>
                </a:solidFill>
              </a:rPr>
              <a:t> </a:t>
            </a:r>
            <a:r>
              <a:rPr lang="hr-HR" sz="4800" dirty="0" err="1">
                <a:solidFill>
                  <a:srgbClr val="FF33CC"/>
                </a:solidFill>
              </a:rPr>
              <a:t>and</a:t>
            </a:r>
            <a:r>
              <a:rPr lang="hr-HR" sz="4800" dirty="0">
                <a:solidFill>
                  <a:srgbClr val="FF33CC"/>
                </a:solidFill>
              </a:rPr>
              <a:t> </a:t>
            </a:r>
            <a:r>
              <a:rPr lang="hr-HR" sz="4800" dirty="0" err="1">
                <a:solidFill>
                  <a:srgbClr val="FF33CC"/>
                </a:solidFill>
              </a:rPr>
              <a:t>happy</a:t>
            </a:r>
            <a:endParaRPr lang="hr-HR" sz="4800" dirty="0">
              <a:solidFill>
                <a:srgbClr val="CC00CC"/>
              </a:solidFill>
            </a:endParaRPr>
          </a:p>
          <a:p>
            <a:r>
              <a:rPr lang="hr-HR" sz="3200" dirty="0" err="1">
                <a:solidFill>
                  <a:srgbClr val="FF78D6"/>
                </a:solidFill>
              </a:rPr>
              <a:t>Part</a:t>
            </a:r>
            <a:r>
              <a:rPr lang="hr-HR" sz="3200" dirty="0">
                <a:solidFill>
                  <a:srgbClr val="FF78D6"/>
                </a:solidFill>
              </a:rPr>
              <a:t> 3</a:t>
            </a:r>
          </a:p>
        </p:txBody>
      </p:sp>
      <p:pic>
        <p:nvPicPr>
          <p:cNvPr id="7" name="Slika 6">
            <a:extLst>
              <a:ext uri="{FF2B5EF4-FFF2-40B4-BE49-F238E27FC236}">
                <a16:creationId xmlns:a16="http://schemas.microsoft.com/office/drawing/2014/main" id="{BF200F05-6F3D-4909-8880-E379A667B0F0}"/>
              </a:ext>
            </a:extLst>
          </p:cNvPr>
          <p:cNvPicPr>
            <a:picLocks noChangeAspect="1"/>
          </p:cNvPicPr>
          <p:nvPr/>
        </p:nvPicPr>
        <p:blipFill>
          <a:blip r:embed="rId5"/>
          <a:stretch>
            <a:fillRect/>
          </a:stretch>
        </p:blipFill>
        <p:spPr>
          <a:xfrm>
            <a:off x="5844492" y="5088782"/>
            <a:ext cx="5883150" cy="1097375"/>
          </a:xfrm>
          <a:prstGeom prst="rect">
            <a:avLst/>
          </a:prstGeom>
        </p:spPr>
      </p:pic>
    </p:spTree>
    <p:extLst>
      <p:ext uri="{BB962C8B-B14F-4D97-AF65-F5344CB8AC3E}">
        <p14:creationId xmlns:p14="http://schemas.microsoft.com/office/powerpoint/2010/main" val="61624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C93314-B973-46A0-928A-41330F5D811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id="{BAF386B9-A296-4817-9B84-EF72B78CDE1B}"/>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id="{3D213FA8-087F-494A-AC73-D98845A15992}"/>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927"/>
            <a:ext cx="12192000" cy="6871854"/>
          </a:xfrm>
          <a:prstGeom prst="rect">
            <a:avLst/>
          </a:prstGeom>
        </p:spPr>
      </p:pic>
      <p:sp>
        <p:nvSpPr>
          <p:cNvPr id="8" name="TekstniOkvir 7">
            <a:extLst>
              <a:ext uri="{FF2B5EF4-FFF2-40B4-BE49-F238E27FC236}">
                <a16:creationId xmlns:a16="http://schemas.microsoft.com/office/drawing/2014/main" id="{EE9CA778-A924-4936-8F0E-B88FD8470A93}"/>
              </a:ext>
            </a:extLst>
          </p:cNvPr>
          <p:cNvSpPr txBox="1"/>
          <p:nvPr/>
        </p:nvSpPr>
        <p:spPr>
          <a:xfrm>
            <a:off x="1747365" y="170800"/>
            <a:ext cx="1599881" cy="464871"/>
          </a:xfrm>
          <a:prstGeom prst="rect">
            <a:avLst/>
          </a:prstGeom>
          <a:solidFill>
            <a:srgbClr val="99FFCC"/>
          </a:solidFill>
          <a:ln w="38100">
            <a:solidFill>
              <a:srgbClr val="00CC99"/>
            </a:solidFill>
          </a:ln>
        </p:spPr>
        <p:txBody>
          <a:bodyPr wrap="square" numCol="1" rtlCol="0">
            <a:spAutoFit/>
          </a:bodyPr>
          <a:lstStyle/>
          <a:p>
            <a:pPr algn="ctr">
              <a:lnSpc>
                <a:spcPct val="150000"/>
              </a:lnSpc>
              <a:spcBef>
                <a:spcPts val="600"/>
              </a:spcBef>
              <a:spcAft>
                <a:spcPts val="600"/>
              </a:spcAft>
            </a:pPr>
            <a:r>
              <a:rPr lang="hr-HR" dirty="0"/>
              <a:t>SUPERSTITION</a:t>
            </a:r>
          </a:p>
        </p:txBody>
      </p:sp>
      <p:sp>
        <p:nvSpPr>
          <p:cNvPr id="10" name="TekstniOkvir 9">
            <a:extLst>
              <a:ext uri="{FF2B5EF4-FFF2-40B4-BE49-F238E27FC236}">
                <a16:creationId xmlns:a16="http://schemas.microsoft.com/office/drawing/2014/main" id="{3414A916-333D-4F61-B066-99BEBC584AE0}"/>
              </a:ext>
            </a:extLst>
          </p:cNvPr>
          <p:cNvSpPr txBox="1"/>
          <p:nvPr/>
        </p:nvSpPr>
        <p:spPr>
          <a:xfrm>
            <a:off x="249921" y="749586"/>
            <a:ext cx="4594770" cy="1295868"/>
          </a:xfrm>
          <a:prstGeom prst="rect">
            <a:avLst/>
          </a:prstGeom>
          <a:solidFill>
            <a:srgbClr val="99FFCC"/>
          </a:solidFill>
          <a:ln w="38100">
            <a:solidFill>
              <a:srgbClr val="00CC99"/>
            </a:solidFill>
          </a:ln>
        </p:spPr>
        <p:txBody>
          <a:bodyPr wrap="square" numCol="1" rtlCol="0">
            <a:spAutoFit/>
          </a:bodyPr>
          <a:lstStyle/>
          <a:p>
            <a:pPr algn="ctr">
              <a:lnSpc>
                <a:spcPct val="150000"/>
              </a:lnSpc>
              <a:spcBef>
                <a:spcPts val="600"/>
              </a:spcBef>
              <a:spcAft>
                <a:spcPts val="600"/>
              </a:spcAft>
            </a:pPr>
            <a:r>
              <a:rPr lang="hr-HR" dirty="0"/>
              <a:t>B</a:t>
            </a:r>
            <a:r>
              <a:rPr lang="en-US" dirty="0" err="1"/>
              <a:t>elief</a:t>
            </a:r>
            <a:r>
              <a:rPr lang="en-US" dirty="0"/>
              <a:t> that is not based on human reason or scientific knowledge, but is connected with old ideas about magic, etc.</a:t>
            </a:r>
            <a:endParaRPr lang="hr-HR" dirty="0"/>
          </a:p>
        </p:txBody>
      </p:sp>
      <p:sp>
        <p:nvSpPr>
          <p:cNvPr id="11" name="TekstniOkvir 10">
            <a:extLst>
              <a:ext uri="{FF2B5EF4-FFF2-40B4-BE49-F238E27FC236}">
                <a16:creationId xmlns:a16="http://schemas.microsoft.com/office/drawing/2014/main" id="{23528235-B38E-42C5-BEB1-3179964AC505}"/>
              </a:ext>
            </a:extLst>
          </p:cNvPr>
          <p:cNvSpPr txBox="1"/>
          <p:nvPr/>
        </p:nvSpPr>
        <p:spPr>
          <a:xfrm>
            <a:off x="1405066" y="2157197"/>
            <a:ext cx="2363504" cy="464871"/>
          </a:xfrm>
          <a:prstGeom prst="rect">
            <a:avLst/>
          </a:prstGeom>
          <a:solidFill>
            <a:srgbClr val="CCECFF"/>
          </a:solidFill>
          <a:ln w="38100">
            <a:solidFill>
              <a:srgbClr val="00B0F0"/>
            </a:solidFill>
          </a:ln>
        </p:spPr>
        <p:txBody>
          <a:bodyPr wrap="square" numCol="1" rtlCol="0">
            <a:spAutoFit/>
          </a:bodyPr>
          <a:lstStyle/>
          <a:p>
            <a:pPr algn="ctr">
              <a:lnSpc>
                <a:spcPct val="150000"/>
              </a:lnSpc>
              <a:spcBef>
                <a:spcPts val="600"/>
              </a:spcBef>
              <a:spcAft>
                <a:spcPts val="600"/>
              </a:spcAft>
            </a:pPr>
            <a:r>
              <a:rPr lang="hr-HR" dirty="0"/>
              <a:t>Are </a:t>
            </a:r>
            <a:r>
              <a:rPr lang="hr-HR" dirty="0" err="1"/>
              <a:t>you</a:t>
            </a:r>
            <a:r>
              <a:rPr lang="hr-HR" dirty="0"/>
              <a:t> </a:t>
            </a:r>
            <a:r>
              <a:rPr lang="hr-HR" dirty="0" err="1"/>
              <a:t>superstitious</a:t>
            </a:r>
            <a:r>
              <a:rPr lang="hr-HR" dirty="0"/>
              <a:t>? </a:t>
            </a:r>
          </a:p>
        </p:txBody>
      </p:sp>
      <p:sp>
        <p:nvSpPr>
          <p:cNvPr id="12" name="TekstniOkvir 11">
            <a:extLst>
              <a:ext uri="{FF2B5EF4-FFF2-40B4-BE49-F238E27FC236}">
                <a16:creationId xmlns:a16="http://schemas.microsoft.com/office/drawing/2014/main" id="{87F6B505-41CB-49CE-B729-7E2DD462BAB9}"/>
              </a:ext>
            </a:extLst>
          </p:cNvPr>
          <p:cNvSpPr txBox="1"/>
          <p:nvPr/>
        </p:nvSpPr>
        <p:spPr>
          <a:xfrm>
            <a:off x="198268" y="3069593"/>
            <a:ext cx="1729917" cy="1569660"/>
          </a:xfrm>
          <a:prstGeom prst="rect">
            <a:avLst/>
          </a:prstGeom>
          <a:solidFill>
            <a:srgbClr val="C9E4FF"/>
          </a:solidFill>
        </p:spPr>
        <p:txBody>
          <a:bodyPr wrap="square" rtlCol="0">
            <a:spAutoFit/>
          </a:bodyPr>
          <a:lstStyle/>
          <a:p>
            <a:r>
              <a:rPr lang="hr-HR" sz="1600" b="1" dirty="0">
                <a:solidFill>
                  <a:srgbClr val="0070C0"/>
                </a:solidFill>
              </a:rPr>
              <a:t>Open </a:t>
            </a:r>
            <a:r>
              <a:rPr lang="hr-HR" sz="1600" b="1" dirty="0" err="1">
                <a:solidFill>
                  <a:srgbClr val="0070C0"/>
                </a:solidFill>
              </a:rPr>
              <a:t>your</a:t>
            </a:r>
            <a:r>
              <a:rPr lang="hr-HR" sz="1600" b="1" dirty="0">
                <a:solidFill>
                  <a:srgbClr val="0070C0"/>
                </a:solidFill>
              </a:rPr>
              <a:t> </a:t>
            </a:r>
            <a:r>
              <a:rPr lang="hr-HR" sz="1600" b="1" dirty="0" err="1">
                <a:solidFill>
                  <a:srgbClr val="0070C0"/>
                </a:solidFill>
              </a:rPr>
              <a:t>Workbook</a:t>
            </a:r>
            <a:r>
              <a:rPr lang="hr-HR" sz="1600" b="1" dirty="0">
                <a:solidFill>
                  <a:srgbClr val="0070C0"/>
                </a:solidFill>
              </a:rPr>
              <a:t>, </a:t>
            </a:r>
            <a:r>
              <a:rPr lang="hr-HR" sz="1600" b="1" dirty="0" err="1">
                <a:solidFill>
                  <a:srgbClr val="0070C0"/>
                </a:solidFill>
              </a:rPr>
              <a:t>page</a:t>
            </a:r>
            <a:r>
              <a:rPr lang="hr-HR" sz="1600" b="1" dirty="0">
                <a:solidFill>
                  <a:srgbClr val="0070C0"/>
                </a:solidFill>
              </a:rPr>
              <a:t> 148. </a:t>
            </a:r>
          </a:p>
          <a:p>
            <a:r>
              <a:rPr lang="hr-HR" sz="1600" dirty="0">
                <a:solidFill>
                  <a:srgbClr val="0070C0"/>
                </a:solidFill>
              </a:rPr>
              <a:t>Otvorite radnu bilježnicu na stranici 148. </a:t>
            </a:r>
          </a:p>
        </p:txBody>
      </p:sp>
      <p:pic>
        <p:nvPicPr>
          <p:cNvPr id="14" name="Slika 13">
            <a:extLst>
              <a:ext uri="{FF2B5EF4-FFF2-40B4-BE49-F238E27FC236}">
                <a16:creationId xmlns:a16="http://schemas.microsoft.com/office/drawing/2014/main" id="{4E84D6E9-17F4-4A39-A6C3-CFE978CB8B49}"/>
              </a:ext>
            </a:extLst>
          </p:cNvPr>
          <p:cNvPicPr>
            <a:picLocks noChangeAspect="1"/>
          </p:cNvPicPr>
          <p:nvPr/>
        </p:nvPicPr>
        <p:blipFill>
          <a:blip r:embed="rId4"/>
          <a:stretch>
            <a:fillRect/>
          </a:stretch>
        </p:blipFill>
        <p:spPr>
          <a:xfrm>
            <a:off x="624002" y="4753994"/>
            <a:ext cx="5068687" cy="1656196"/>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15" name="TekstniOkvir 14">
            <a:extLst>
              <a:ext uri="{FF2B5EF4-FFF2-40B4-BE49-F238E27FC236}">
                <a16:creationId xmlns:a16="http://schemas.microsoft.com/office/drawing/2014/main" id="{4A0009BE-1109-427B-9263-E2A9DC1EA56D}"/>
              </a:ext>
            </a:extLst>
          </p:cNvPr>
          <p:cNvSpPr txBox="1"/>
          <p:nvPr/>
        </p:nvSpPr>
        <p:spPr>
          <a:xfrm>
            <a:off x="4525086" y="5304972"/>
            <a:ext cx="1599880" cy="1077218"/>
          </a:xfrm>
          <a:prstGeom prst="rect">
            <a:avLst/>
          </a:prstGeom>
          <a:solidFill>
            <a:srgbClr val="C9E4FF"/>
          </a:solidFill>
        </p:spPr>
        <p:txBody>
          <a:bodyPr wrap="square" rtlCol="0">
            <a:spAutoFit/>
          </a:bodyPr>
          <a:lstStyle/>
          <a:p>
            <a:r>
              <a:rPr lang="hr-HR" sz="1600" dirty="0">
                <a:solidFill>
                  <a:srgbClr val="0070C0"/>
                </a:solidFill>
              </a:rPr>
              <a:t>Povezujete li sljedeće izraze s dobrom ili lošom srećom?</a:t>
            </a:r>
          </a:p>
        </p:txBody>
      </p:sp>
      <p:pic>
        <p:nvPicPr>
          <p:cNvPr id="16" name="Slika 15">
            <a:extLst>
              <a:ext uri="{FF2B5EF4-FFF2-40B4-BE49-F238E27FC236}">
                <a16:creationId xmlns:a16="http://schemas.microsoft.com/office/drawing/2014/main" id="{35532683-2DA6-4467-A0E9-B5C50AF6B407}"/>
              </a:ext>
            </a:extLst>
          </p:cNvPr>
          <p:cNvPicPr>
            <a:picLocks noChangeAspect="1"/>
          </p:cNvPicPr>
          <p:nvPr/>
        </p:nvPicPr>
        <p:blipFill rotWithShape="1">
          <a:blip r:embed="rId5"/>
          <a:srcRect r="3376" b="2845"/>
          <a:stretch/>
        </p:blipFill>
        <p:spPr>
          <a:xfrm>
            <a:off x="7530067" y="1631468"/>
            <a:ext cx="4463665" cy="5071173"/>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17" name="TekstniOkvir 16">
            <a:extLst>
              <a:ext uri="{FF2B5EF4-FFF2-40B4-BE49-F238E27FC236}">
                <a16:creationId xmlns:a16="http://schemas.microsoft.com/office/drawing/2014/main" id="{8F8EAA05-27DE-47C5-BC24-89EE0A306864}"/>
              </a:ext>
            </a:extLst>
          </p:cNvPr>
          <p:cNvSpPr txBox="1"/>
          <p:nvPr/>
        </p:nvSpPr>
        <p:spPr>
          <a:xfrm>
            <a:off x="6021837" y="566523"/>
            <a:ext cx="6045693" cy="830997"/>
          </a:xfrm>
          <a:prstGeom prst="rect">
            <a:avLst/>
          </a:prstGeom>
          <a:solidFill>
            <a:srgbClr val="C9E4FF"/>
          </a:solidFill>
        </p:spPr>
        <p:txBody>
          <a:bodyPr wrap="square" rtlCol="0">
            <a:spAutoFit/>
          </a:bodyPr>
          <a:lstStyle/>
          <a:p>
            <a:r>
              <a:rPr lang="hr-HR" sz="1600" b="1" dirty="0">
                <a:solidFill>
                  <a:srgbClr val="0070C0"/>
                </a:solidFill>
              </a:rPr>
              <a:t>D</a:t>
            </a:r>
            <a:r>
              <a:rPr lang="en-US" sz="1600" b="1" dirty="0">
                <a:solidFill>
                  <a:srgbClr val="0070C0"/>
                </a:solidFill>
              </a:rPr>
              <a:t>escribe the pictures: </a:t>
            </a:r>
            <a:r>
              <a:rPr lang="en-US" sz="1600" b="1" i="1" dirty="0">
                <a:solidFill>
                  <a:srgbClr val="0070C0"/>
                </a:solidFill>
              </a:rPr>
              <a:t>What is going on? What has just happened? </a:t>
            </a:r>
            <a:r>
              <a:rPr lang="hr-HR" sz="1600" b="1" dirty="0">
                <a:solidFill>
                  <a:srgbClr val="0070C0"/>
                </a:solidFill>
              </a:rPr>
              <a:t>You</a:t>
            </a:r>
            <a:r>
              <a:rPr lang="en-US" sz="1600" b="1" dirty="0">
                <a:solidFill>
                  <a:srgbClr val="0070C0"/>
                </a:solidFill>
              </a:rPr>
              <a:t> can make a two-line dialogue following the given model:</a:t>
            </a:r>
            <a:endParaRPr lang="hr-HR" sz="1600" b="1" dirty="0">
              <a:solidFill>
                <a:srgbClr val="0070C0"/>
              </a:solidFill>
            </a:endParaRPr>
          </a:p>
          <a:p>
            <a:r>
              <a:rPr lang="hr-HR" sz="1600" dirty="0">
                <a:solidFill>
                  <a:srgbClr val="0070C0"/>
                </a:solidFill>
              </a:rPr>
              <a:t>Opišite slike. Osmislite kratak razgovor prema primjerima: </a:t>
            </a:r>
          </a:p>
        </p:txBody>
      </p:sp>
      <p:sp>
        <p:nvSpPr>
          <p:cNvPr id="18" name="TekstniOkvir 17">
            <a:extLst>
              <a:ext uri="{FF2B5EF4-FFF2-40B4-BE49-F238E27FC236}">
                <a16:creationId xmlns:a16="http://schemas.microsoft.com/office/drawing/2014/main" id="{95E0BA40-B2C4-4670-937C-8C9B70207EC3}"/>
              </a:ext>
            </a:extLst>
          </p:cNvPr>
          <p:cNvSpPr txBox="1"/>
          <p:nvPr/>
        </p:nvSpPr>
        <p:spPr>
          <a:xfrm>
            <a:off x="4085535" y="2252726"/>
            <a:ext cx="3246264" cy="1061829"/>
          </a:xfrm>
          <a:prstGeom prst="rect">
            <a:avLst/>
          </a:prstGeom>
          <a:solidFill>
            <a:srgbClr val="FFFFCC"/>
          </a:solidFill>
          <a:ln w="38100">
            <a:solidFill>
              <a:srgbClr val="FFFF00"/>
            </a:solidFill>
          </a:ln>
        </p:spPr>
        <p:txBody>
          <a:bodyPr wrap="square" numCol="1" rtlCol="0">
            <a:spAutoFit/>
          </a:bodyPr>
          <a:lstStyle/>
          <a:p>
            <a:pPr>
              <a:spcBef>
                <a:spcPts val="1200"/>
              </a:spcBef>
              <a:spcAft>
                <a:spcPts val="600"/>
              </a:spcAft>
            </a:pPr>
            <a:r>
              <a:rPr lang="en-US" sz="1600" dirty="0"/>
              <a:t>A: He’s rubbing his left hand. </a:t>
            </a:r>
            <a:endParaRPr lang="hr-HR" sz="1600" dirty="0"/>
          </a:p>
          <a:p>
            <a:pPr>
              <a:spcBef>
                <a:spcPts val="1200"/>
              </a:spcBef>
              <a:spcAft>
                <a:spcPts val="600"/>
              </a:spcAft>
            </a:pPr>
            <a:r>
              <a:rPr lang="en-US" sz="1600" dirty="0"/>
              <a:t>B: Bad luck. If your left hand itches, you will soon pay out money. </a:t>
            </a:r>
            <a:endParaRPr lang="hr-HR" sz="1600" b="1" dirty="0"/>
          </a:p>
        </p:txBody>
      </p:sp>
      <p:sp>
        <p:nvSpPr>
          <p:cNvPr id="19" name="TekstniOkvir 18">
            <a:extLst>
              <a:ext uri="{FF2B5EF4-FFF2-40B4-BE49-F238E27FC236}">
                <a16:creationId xmlns:a16="http://schemas.microsoft.com/office/drawing/2014/main" id="{9493F3FE-CF84-40B6-81C1-678F7F7EB301}"/>
              </a:ext>
            </a:extLst>
          </p:cNvPr>
          <p:cNvSpPr txBox="1"/>
          <p:nvPr/>
        </p:nvSpPr>
        <p:spPr>
          <a:xfrm>
            <a:off x="2440672" y="3463300"/>
            <a:ext cx="4891127" cy="1061829"/>
          </a:xfrm>
          <a:prstGeom prst="rect">
            <a:avLst/>
          </a:prstGeom>
          <a:solidFill>
            <a:srgbClr val="99CCFF"/>
          </a:solidFill>
          <a:ln w="38100">
            <a:solidFill>
              <a:srgbClr val="0000FF"/>
            </a:solidFill>
          </a:ln>
        </p:spPr>
        <p:txBody>
          <a:bodyPr wrap="square" numCol="1" rtlCol="0">
            <a:spAutoFit/>
          </a:bodyPr>
          <a:lstStyle/>
          <a:p>
            <a:pPr>
              <a:spcBef>
                <a:spcPts val="1200"/>
              </a:spcBef>
              <a:spcAft>
                <a:spcPts val="600"/>
              </a:spcAft>
            </a:pPr>
            <a:r>
              <a:rPr lang="en-US" sz="1600" dirty="0"/>
              <a:t>A: He’s got a terrible cold. He’s about to sneeze. </a:t>
            </a:r>
            <a:endParaRPr lang="hr-HR" sz="1600" dirty="0"/>
          </a:p>
          <a:p>
            <a:pPr>
              <a:spcBef>
                <a:spcPts val="1200"/>
              </a:spcBef>
              <a:spcAft>
                <a:spcPts val="600"/>
              </a:spcAft>
            </a:pPr>
            <a:r>
              <a:rPr lang="en-US" sz="1600" dirty="0"/>
              <a:t>B: Bad luck. There’s no one around. If you sneeze and nobody says ‘Bless you’, the devil will enter your body. </a:t>
            </a:r>
            <a:endParaRPr lang="hr-HR" sz="1600" b="1" dirty="0"/>
          </a:p>
        </p:txBody>
      </p:sp>
    </p:spTree>
    <p:extLst>
      <p:ext uri="{BB962C8B-B14F-4D97-AF65-F5344CB8AC3E}">
        <p14:creationId xmlns:p14="http://schemas.microsoft.com/office/powerpoint/2010/main" val="30511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C93314-B973-46A0-928A-41330F5D811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id="{BAF386B9-A296-4817-9B84-EF72B78CDE1B}"/>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id="{3D213FA8-087F-494A-AC73-D98845A15992}"/>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927"/>
            <a:ext cx="12192000" cy="6871854"/>
          </a:xfrm>
          <a:prstGeom prst="rect">
            <a:avLst/>
          </a:prstGeom>
        </p:spPr>
      </p:pic>
      <p:pic>
        <p:nvPicPr>
          <p:cNvPr id="6" name="Slika 5">
            <a:extLst>
              <a:ext uri="{FF2B5EF4-FFF2-40B4-BE49-F238E27FC236}">
                <a16:creationId xmlns:a16="http://schemas.microsoft.com/office/drawing/2014/main" id="{0B446CC2-2A5A-447B-A4E2-4A152E58F1B8}"/>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Effect>
                      <a14:brightnessContrast bright="20000"/>
                    </a14:imgEffect>
                  </a14:imgLayer>
                </a14:imgProps>
              </a:ext>
            </a:extLst>
          </a:blip>
          <a:stretch>
            <a:fillRect/>
          </a:stretch>
        </p:blipFill>
        <p:spPr>
          <a:xfrm>
            <a:off x="616551" y="0"/>
            <a:ext cx="10958898" cy="6858000"/>
          </a:xfrm>
          <a:prstGeom prst="rect">
            <a:avLst/>
          </a:prstGeom>
        </p:spPr>
      </p:pic>
      <p:pic>
        <p:nvPicPr>
          <p:cNvPr id="9" name="Slika 8">
            <a:extLst>
              <a:ext uri="{FF2B5EF4-FFF2-40B4-BE49-F238E27FC236}">
                <a16:creationId xmlns:a16="http://schemas.microsoft.com/office/drawing/2014/main" id="{A407DF17-4ED5-414C-954A-B2302D82A3E1}"/>
              </a:ext>
            </a:extLst>
          </p:cNvPr>
          <p:cNvPicPr>
            <a:picLocks noChangeAspect="1"/>
          </p:cNvPicPr>
          <p:nvPr/>
        </p:nvPicPr>
        <p:blipFill>
          <a:blip r:embed="rId6"/>
          <a:stretch>
            <a:fillRect/>
          </a:stretch>
        </p:blipFill>
        <p:spPr>
          <a:xfrm>
            <a:off x="2495623" y="613668"/>
            <a:ext cx="2110373" cy="2896295"/>
          </a:xfrm>
          <a:prstGeom prst="rect">
            <a:avLst/>
          </a:prstGeom>
          <a:ln>
            <a:noFill/>
          </a:ln>
          <a:effectLst>
            <a:softEdge rad="112500"/>
          </a:effectLst>
        </p:spPr>
      </p:pic>
      <p:sp>
        <p:nvSpPr>
          <p:cNvPr id="10" name="TekstniOkvir 9">
            <a:extLst>
              <a:ext uri="{FF2B5EF4-FFF2-40B4-BE49-F238E27FC236}">
                <a16:creationId xmlns:a16="http://schemas.microsoft.com/office/drawing/2014/main" id="{C2C12FB7-A77E-4013-A6B5-B4FC3A6688C2}"/>
              </a:ext>
            </a:extLst>
          </p:cNvPr>
          <p:cNvSpPr txBox="1"/>
          <p:nvPr/>
        </p:nvSpPr>
        <p:spPr>
          <a:xfrm>
            <a:off x="3749039" y="3679489"/>
            <a:ext cx="4334746" cy="2639441"/>
          </a:xfrm>
          <a:prstGeom prst="rect">
            <a:avLst/>
          </a:prstGeom>
          <a:solidFill>
            <a:srgbClr val="99FFCC"/>
          </a:solidFill>
          <a:ln w="38100">
            <a:solidFill>
              <a:srgbClr val="00CC99"/>
            </a:solidFill>
          </a:ln>
        </p:spPr>
        <p:txBody>
          <a:bodyPr wrap="square" numCol="1" rtlCol="0">
            <a:spAutoFit/>
          </a:bodyPr>
          <a:lstStyle/>
          <a:p>
            <a:pPr>
              <a:lnSpc>
                <a:spcPct val="150000"/>
              </a:lnSpc>
              <a:spcBef>
                <a:spcPts val="600"/>
              </a:spcBef>
              <a:spcAft>
                <a:spcPts val="600"/>
              </a:spcAft>
            </a:pPr>
            <a:r>
              <a:rPr lang="en-US" sz="1600" dirty="0"/>
              <a:t>It’s 6 o’clock. Ewan is awake before his mum comes to wake him up. He has had bad dreams again. He has breakfast and then leaves for school. While waiting for the bus he can’t stop worrying. He feels sick. The bus comes, he gets on and looks around. Thank Goodness. ‘Touch wood.’ Why?</a:t>
            </a:r>
            <a:endParaRPr lang="hr-HR" sz="1600" dirty="0"/>
          </a:p>
        </p:txBody>
      </p:sp>
    </p:spTree>
    <p:extLst>
      <p:ext uri="{BB962C8B-B14F-4D97-AF65-F5344CB8AC3E}">
        <p14:creationId xmlns:p14="http://schemas.microsoft.com/office/powerpoint/2010/main" val="236823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C93314-B973-46A0-928A-41330F5D811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id="{BAF386B9-A296-4817-9B84-EF72B78CDE1B}"/>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id="{3D213FA8-087F-494A-AC73-D98845A15992}"/>
              </a:ext>
            </a:extLst>
          </p:cNvPr>
          <p:cNvPicPr>
            <a:picLocks noChangeAspect="1"/>
          </p:cNvPicPr>
          <p:nvPr/>
        </p:nvPicPr>
        <p:blipFill>
          <a:blip r:embed="rId6">
            <a:extLst>
              <a:ext uri="{BEBA8EAE-BF5A-486C-A8C5-ECC9F3942E4B}">
                <a14:imgProps xmlns:a14="http://schemas.microsoft.com/office/drawing/2010/main">
                  <a14:imgLayer r:embed="rId7">
                    <a14:imgEffect>
                      <a14:artisticWatercolorSponge/>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927"/>
            <a:ext cx="12192000" cy="6871854"/>
          </a:xfrm>
          <a:prstGeom prst="rect">
            <a:avLst/>
          </a:prstGeom>
        </p:spPr>
      </p:pic>
      <p:pic>
        <p:nvPicPr>
          <p:cNvPr id="7" name="Slika 6">
            <a:extLst>
              <a:ext uri="{FF2B5EF4-FFF2-40B4-BE49-F238E27FC236}">
                <a16:creationId xmlns:a16="http://schemas.microsoft.com/office/drawing/2014/main" id="{E063B63B-93D0-4BEF-9C7B-216BE766749B}"/>
              </a:ext>
            </a:extLst>
          </p:cNvPr>
          <p:cNvPicPr>
            <a:picLocks noChangeAspect="1"/>
          </p:cNvPicPr>
          <p:nvPr/>
        </p:nvPicPr>
        <p:blipFill>
          <a:blip r:embed="rId8"/>
          <a:stretch>
            <a:fillRect/>
          </a:stretch>
        </p:blipFill>
        <p:spPr>
          <a:xfrm>
            <a:off x="1146928" y="0"/>
            <a:ext cx="9898144" cy="6858000"/>
          </a:xfrm>
          <a:prstGeom prst="rect">
            <a:avLst/>
          </a:prstGeom>
        </p:spPr>
      </p:pic>
      <p:sp>
        <p:nvSpPr>
          <p:cNvPr id="8" name="TekstniOkvir 7">
            <a:extLst>
              <a:ext uri="{FF2B5EF4-FFF2-40B4-BE49-F238E27FC236}">
                <a16:creationId xmlns:a16="http://schemas.microsoft.com/office/drawing/2014/main" id="{71552D02-F99F-483D-B1C7-844E9B1918D8}"/>
              </a:ext>
            </a:extLst>
          </p:cNvPr>
          <p:cNvSpPr txBox="1"/>
          <p:nvPr/>
        </p:nvSpPr>
        <p:spPr>
          <a:xfrm>
            <a:off x="208918" y="332131"/>
            <a:ext cx="3129086" cy="584775"/>
          </a:xfrm>
          <a:prstGeom prst="rect">
            <a:avLst/>
          </a:prstGeom>
          <a:solidFill>
            <a:srgbClr val="C9E4FF"/>
          </a:solidFill>
        </p:spPr>
        <p:txBody>
          <a:bodyPr wrap="square" rtlCol="0">
            <a:spAutoFit/>
          </a:bodyPr>
          <a:lstStyle/>
          <a:p>
            <a:r>
              <a:rPr lang="hr-HR" sz="1600" b="1" dirty="0">
                <a:solidFill>
                  <a:srgbClr val="0070C0"/>
                </a:solidFill>
              </a:rPr>
              <a:t>Open </a:t>
            </a:r>
            <a:r>
              <a:rPr lang="hr-HR" sz="1600" b="1" dirty="0" err="1">
                <a:solidFill>
                  <a:srgbClr val="0070C0"/>
                </a:solidFill>
              </a:rPr>
              <a:t>your</a:t>
            </a:r>
            <a:r>
              <a:rPr lang="hr-HR" sz="1600" b="1" dirty="0">
                <a:solidFill>
                  <a:srgbClr val="0070C0"/>
                </a:solidFill>
              </a:rPr>
              <a:t> </a:t>
            </a:r>
            <a:r>
              <a:rPr lang="hr-HR" sz="1600" b="1" dirty="0" err="1">
                <a:solidFill>
                  <a:srgbClr val="0070C0"/>
                </a:solidFill>
              </a:rPr>
              <a:t>Class</a:t>
            </a:r>
            <a:r>
              <a:rPr lang="hr-HR" sz="1600" b="1" dirty="0">
                <a:solidFill>
                  <a:srgbClr val="0070C0"/>
                </a:solidFill>
              </a:rPr>
              <a:t> </a:t>
            </a:r>
            <a:r>
              <a:rPr lang="hr-HR" sz="1600" b="1" dirty="0" err="1">
                <a:solidFill>
                  <a:srgbClr val="0070C0"/>
                </a:solidFill>
              </a:rPr>
              <a:t>Book</a:t>
            </a:r>
            <a:r>
              <a:rPr lang="hr-HR" sz="1600" b="1" dirty="0">
                <a:solidFill>
                  <a:srgbClr val="0070C0"/>
                </a:solidFill>
              </a:rPr>
              <a:t>, </a:t>
            </a:r>
            <a:r>
              <a:rPr lang="hr-HR" sz="1600" b="1" dirty="0" err="1">
                <a:solidFill>
                  <a:srgbClr val="0070C0"/>
                </a:solidFill>
              </a:rPr>
              <a:t>page</a:t>
            </a:r>
            <a:r>
              <a:rPr lang="hr-HR" sz="1600" b="1" dirty="0">
                <a:solidFill>
                  <a:srgbClr val="0070C0"/>
                </a:solidFill>
              </a:rPr>
              <a:t> 128. </a:t>
            </a:r>
          </a:p>
          <a:p>
            <a:r>
              <a:rPr lang="hr-HR" sz="1600" dirty="0">
                <a:solidFill>
                  <a:srgbClr val="0070C0"/>
                </a:solidFill>
              </a:rPr>
              <a:t>Otvorite udžbenik na stranici 128. </a:t>
            </a:r>
          </a:p>
        </p:txBody>
      </p:sp>
      <p:pic>
        <p:nvPicPr>
          <p:cNvPr id="9" name="Slika 8">
            <a:extLst>
              <a:ext uri="{FF2B5EF4-FFF2-40B4-BE49-F238E27FC236}">
                <a16:creationId xmlns:a16="http://schemas.microsoft.com/office/drawing/2014/main" id="{090DC3B7-655D-4E55-ACE3-05483B56308D}"/>
              </a:ext>
            </a:extLst>
          </p:cNvPr>
          <p:cNvPicPr>
            <a:picLocks noChangeAspect="1"/>
          </p:cNvPicPr>
          <p:nvPr/>
        </p:nvPicPr>
        <p:blipFill>
          <a:blip r:embed="rId9"/>
          <a:stretch>
            <a:fillRect/>
          </a:stretch>
        </p:blipFill>
        <p:spPr>
          <a:xfrm>
            <a:off x="717689" y="1438342"/>
            <a:ext cx="6318681" cy="2277078"/>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10" name="TekstniOkvir 9">
            <a:extLst>
              <a:ext uri="{FF2B5EF4-FFF2-40B4-BE49-F238E27FC236}">
                <a16:creationId xmlns:a16="http://schemas.microsoft.com/office/drawing/2014/main" id="{0C5CBC52-C4C8-4572-A838-504F85C101F2}"/>
              </a:ext>
            </a:extLst>
          </p:cNvPr>
          <p:cNvSpPr txBox="1"/>
          <p:nvPr/>
        </p:nvSpPr>
        <p:spPr>
          <a:xfrm>
            <a:off x="3546922" y="911805"/>
            <a:ext cx="4725880" cy="584775"/>
          </a:xfrm>
          <a:prstGeom prst="rect">
            <a:avLst/>
          </a:prstGeom>
          <a:solidFill>
            <a:srgbClr val="C9E4FF"/>
          </a:solidFill>
        </p:spPr>
        <p:txBody>
          <a:bodyPr wrap="square" rtlCol="0">
            <a:spAutoFit/>
          </a:bodyPr>
          <a:lstStyle/>
          <a:p>
            <a:r>
              <a:rPr lang="hr-HR" sz="1600" dirty="0">
                <a:solidFill>
                  <a:srgbClr val="0070C0"/>
                </a:solidFill>
              </a:rPr>
              <a:t>Čut ćete djecu koja razgovaraju o problemima u školi. Poslušajte i označite probleme.  </a:t>
            </a:r>
          </a:p>
        </p:txBody>
      </p:sp>
      <p:pic>
        <p:nvPicPr>
          <p:cNvPr id="11" name="36_dip_in_8__l15_bullying_-_ewan_and_sandra">
            <a:hlinkClick r:id="" action="ppaction://media"/>
            <a:extLst>
              <a:ext uri="{FF2B5EF4-FFF2-40B4-BE49-F238E27FC236}">
                <a16:creationId xmlns:a16="http://schemas.microsoft.com/office/drawing/2014/main" id="{079BBB18-BA2A-4103-9215-EA7A8453C345}"/>
              </a:ext>
            </a:extLst>
          </p:cNvPr>
          <p:cNvPicPr>
            <a:picLocks noChangeAspect="1"/>
          </p:cNvPicPr>
          <p:nvPr>
            <a:audioFile r:link="rId2"/>
            <p:extLst>
              <p:ext uri="{DAA4B4D4-6D71-4841-9C94-3DE7FCFB9230}">
                <p14:media xmlns:p14="http://schemas.microsoft.com/office/powerpoint/2010/main" r:embed="rId1"/>
              </p:ext>
            </p:extLst>
          </p:nvPr>
        </p:nvPicPr>
        <p:blipFill>
          <a:blip r:embed="rId10">
            <a:duotone>
              <a:prstClr val="black"/>
              <a:schemeClr val="accent6">
                <a:tint val="45000"/>
                <a:satMod val="400000"/>
              </a:schemeClr>
            </a:duotone>
          </a:blip>
          <a:stretch>
            <a:fillRect/>
          </a:stretch>
        </p:blipFill>
        <p:spPr>
          <a:xfrm>
            <a:off x="8272802" y="1713080"/>
            <a:ext cx="1390610" cy="1390610"/>
          </a:xfrm>
          <a:prstGeom prst="rect">
            <a:avLst/>
          </a:prstGeom>
        </p:spPr>
      </p:pic>
      <p:pic>
        <p:nvPicPr>
          <p:cNvPr id="13" name="Slika 12">
            <a:extLst>
              <a:ext uri="{FF2B5EF4-FFF2-40B4-BE49-F238E27FC236}">
                <a16:creationId xmlns:a16="http://schemas.microsoft.com/office/drawing/2014/main" id="{9257C818-35CE-4520-9114-1B8E88B351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87740" y="2408384"/>
            <a:ext cx="381660" cy="284777"/>
          </a:xfrm>
          <a:prstGeom prst="rect">
            <a:avLst/>
          </a:prstGeom>
        </p:spPr>
      </p:pic>
      <p:pic>
        <p:nvPicPr>
          <p:cNvPr id="15" name="Slika 14">
            <a:extLst>
              <a:ext uri="{FF2B5EF4-FFF2-40B4-BE49-F238E27FC236}">
                <a16:creationId xmlns:a16="http://schemas.microsoft.com/office/drawing/2014/main" id="{08164C81-160F-4F9D-9D93-E1CD6F7DA6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4788" y="2992661"/>
            <a:ext cx="381660" cy="284777"/>
          </a:xfrm>
          <a:prstGeom prst="rect">
            <a:avLst/>
          </a:prstGeom>
        </p:spPr>
      </p:pic>
      <p:pic>
        <p:nvPicPr>
          <p:cNvPr id="16" name="Slika 15">
            <a:extLst>
              <a:ext uri="{FF2B5EF4-FFF2-40B4-BE49-F238E27FC236}">
                <a16:creationId xmlns:a16="http://schemas.microsoft.com/office/drawing/2014/main" id="{495569B5-7755-4BD0-B565-38AEC78DC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4788" y="3308640"/>
            <a:ext cx="381660" cy="284777"/>
          </a:xfrm>
          <a:prstGeom prst="rect">
            <a:avLst/>
          </a:prstGeom>
        </p:spPr>
      </p:pic>
      <p:pic>
        <p:nvPicPr>
          <p:cNvPr id="17" name="Slika 16">
            <a:extLst>
              <a:ext uri="{FF2B5EF4-FFF2-40B4-BE49-F238E27FC236}">
                <a16:creationId xmlns:a16="http://schemas.microsoft.com/office/drawing/2014/main" id="{866EBE0A-1F2F-4C4B-90FE-93287B048A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8021" y="2707884"/>
            <a:ext cx="381660" cy="284777"/>
          </a:xfrm>
          <a:prstGeom prst="rect">
            <a:avLst/>
          </a:prstGeom>
        </p:spPr>
      </p:pic>
      <p:pic>
        <p:nvPicPr>
          <p:cNvPr id="18" name="Slika 17">
            <a:extLst>
              <a:ext uri="{FF2B5EF4-FFF2-40B4-BE49-F238E27FC236}">
                <a16:creationId xmlns:a16="http://schemas.microsoft.com/office/drawing/2014/main" id="{5531B624-E427-4457-B25E-A2EA24B3F3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32200" y="2998462"/>
            <a:ext cx="381660" cy="284777"/>
          </a:xfrm>
          <a:prstGeom prst="rect">
            <a:avLst/>
          </a:prstGeom>
        </p:spPr>
      </p:pic>
      <p:pic>
        <p:nvPicPr>
          <p:cNvPr id="19" name="Slika 18">
            <a:extLst>
              <a:ext uri="{FF2B5EF4-FFF2-40B4-BE49-F238E27FC236}">
                <a16:creationId xmlns:a16="http://schemas.microsoft.com/office/drawing/2014/main" id="{7839697E-484D-4C50-98A2-7266322020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19911" y="3301660"/>
            <a:ext cx="381660" cy="284777"/>
          </a:xfrm>
          <a:prstGeom prst="rect">
            <a:avLst/>
          </a:prstGeom>
        </p:spPr>
      </p:pic>
      <p:pic>
        <p:nvPicPr>
          <p:cNvPr id="20" name="Slika 19">
            <a:extLst>
              <a:ext uri="{FF2B5EF4-FFF2-40B4-BE49-F238E27FC236}">
                <a16:creationId xmlns:a16="http://schemas.microsoft.com/office/drawing/2014/main" id="{A7131D64-F1E4-4010-BD79-D2486085EE94}"/>
              </a:ext>
            </a:extLst>
          </p:cNvPr>
          <p:cNvPicPr>
            <a:picLocks noChangeAspect="1"/>
          </p:cNvPicPr>
          <p:nvPr/>
        </p:nvPicPr>
        <p:blipFill rotWithShape="1">
          <a:blip r:embed="rId12"/>
          <a:srcRect l="642" r="3651" b="12205"/>
          <a:stretch/>
        </p:blipFill>
        <p:spPr>
          <a:xfrm>
            <a:off x="7244786" y="4183450"/>
            <a:ext cx="4074850" cy="1070399"/>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21" name="TekstniOkvir 20">
            <a:extLst>
              <a:ext uri="{FF2B5EF4-FFF2-40B4-BE49-F238E27FC236}">
                <a16:creationId xmlns:a16="http://schemas.microsoft.com/office/drawing/2014/main" id="{424026D2-BBC9-4E34-AA51-4204F4281CB6}"/>
              </a:ext>
            </a:extLst>
          </p:cNvPr>
          <p:cNvSpPr txBox="1"/>
          <p:nvPr/>
        </p:nvSpPr>
        <p:spPr>
          <a:xfrm>
            <a:off x="6748431" y="5568156"/>
            <a:ext cx="4725880" cy="830997"/>
          </a:xfrm>
          <a:prstGeom prst="rect">
            <a:avLst/>
          </a:prstGeom>
          <a:solidFill>
            <a:srgbClr val="C9E4FF"/>
          </a:solidFill>
        </p:spPr>
        <p:txBody>
          <a:bodyPr wrap="square" rtlCol="0">
            <a:spAutoFit/>
          </a:bodyPr>
          <a:lstStyle/>
          <a:p>
            <a:r>
              <a:rPr lang="hr-HR" sz="1600" dirty="0">
                <a:solidFill>
                  <a:srgbClr val="0070C0"/>
                </a:solidFill>
              </a:rPr>
              <a:t>Poslušat ćete što doktor Walsh kaže o </a:t>
            </a:r>
            <a:r>
              <a:rPr lang="hr-HR" sz="1600" dirty="0" err="1">
                <a:solidFill>
                  <a:srgbClr val="0070C0"/>
                </a:solidFill>
              </a:rPr>
              <a:t>Ewanovim</a:t>
            </a:r>
            <a:r>
              <a:rPr lang="hr-HR" sz="1600" dirty="0">
                <a:solidFill>
                  <a:srgbClr val="0070C0"/>
                </a:solidFill>
              </a:rPr>
              <a:t> i Sandrinim iskustvima. Predvidite što će im savjetovati. Zatim poslušajte i provjerite. </a:t>
            </a:r>
          </a:p>
        </p:txBody>
      </p:sp>
      <p:pic>
        <p:nvPicPr>
          <p:cNvPr id="22" name="37_dip_in_8__l15_bullying_-_dr_walsh">
            <a:hlinkClick r:id="" action="ppaction://media"/>
            <a:extLst>
              <a:ext uri="{FF2B5EF4-FFF2-40B4-BE49-F238E27FC236}">
                <a16:creationId xmlns:a16="http://schemas.microsoft.com/office/drawing/2014/main" id="{819100BC-13D1-4916-B6F2-5CEEFD550125}"/>
              </a:ext>
            </a:extLst>
          </p:cNvPr>
          <p:cNvPicPr>
            <a:picLocks noChangeAspect="1"/>
          </p:cNvPicPr>
          <p:nvPr>
            <a:audioFile r:link="rId4"/>
            <p:extLst>
              <p:ext uri="{DAA4B4D4-6D71-4841-9C94-3DE7FCFB9230}">
                <p14:media xmlns:p14="http://schemas.microsoft.com/office/powerpoint/2010/main" r:embed="rId3"/>
              </p:ext>
            </p:extLst>
          </p:nvPr>
        </p:nvPicPr>
        <p:blipFill>
          <a:blip r:embed="rId10">
            <a:duotone>
              <a:prstClr val="black"/>
              <a:schemeClr val="accent1">
                <a:tint val="45000"/>
                <a:satMod val="400000"/>
              </a:schemeClr>
            </a:duotone>
          </a:blip>
          <a:stretch>
            <a:fillRect/>
          </a:stretch>
        </p:blipFill>
        <p:spPr>
          <a:xfrm>
            <a:off x="5150211" y="4177487"/>
            <a:ext cx="1451711" cy="1451711"/>
          </a:xfrm>
          <a:prstGeom prst="rect">
            <a:avLst/>
          </a:prstGeom>
        </p:spPr>
      </p:pic>
      <p:pic>
        <p:nvPicPr>
          <p:cNvPr id="23" name="Slika 22">
            <a:extLst>
              <a:ext uri="{FF2B5EF4-FFF2-40B4-BE49-F238E27FC236}">
                <a16:creationId xmlns:a16="http://schemas.microsoft.com/office/drawing/2014/main" id="{9EA1BF84-3EDA-4FF8-8E08-F5D684F85E6A}"/>
              </a:ext>
            </a:extLst>
          </p:cNvPr>
          <p:cNvPicPr>
            <a:picLocks noChangeAspect="1"/>
          </p:cNvPicPr>
          <p:nvPr/>
        </p:nvPicPr>
        <p:blipFill>
          <a:blip r:embed="rId13"/>
          <a:stretch>
            <a:fillRect/>
          </a:stretch>
        </p:blipFill>
        <p:spPr>
          <a:xfrm>
            <a:off x="458842" y="4748135"/>
            <a:ext cx="4476750" cy="176212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24" name="TekstniOkvir 23">
            <a:extLst>
              <a:ext uri="{FF2B5EF4-FFF2-40B4-BE49-F238E27FC236}">
                <a16:creationId xmlns:a16="http://schemas.microsoft.com/office/drawing/2014/main" id="{14564104-1385-48EE-9830-2B622E795734}"/>
              </a:ext>
            </a:extLst>
          </p:cNvPr>
          <p:cNvSpPr txBox="1"/>
          <p:nvPr/>
        </p:nvSpPr>
        <p:spPr>
          <a:xfrm>
            <a:off x="707061" y="4456855"/>
            <a:ext cx="3332201" cy="338554"/>
          </a:xfrm>
          <a:prstGeom prst="rect">
            <a:avLst/>
          </a:prstGeom>
          <a:solidFill>
            <a:srgbClr val="C9E4FF"/>
          </a:solidFill>
        </p:spPr>
        <p:txBody>
          <a:bodyPr wrap="square" rtlCol="0">
            <a:spAutoFit/>
          </a:bodyPr>
          <a:lstStyle/>
          <a:p>
            <a:r>
              <a:rPr lang="hr-HR" sz="1600" dirty="0">
                <a:solidFill>
                  <a:srgbClr val="0070C0"/>
                </a:solidFill>
              </a:rPr>
              <a:t>Poslušajte ponovno i riješite zadatak. </a:t>
            </a:r>
          </a:p>
        </p:txBody>
      </p:sp>
      <p:sp>
        <p:nvSpPr>
          <p:cNvPr id="25" name="TekstniOkvir 24">
            <a:extLst>
              <a:ext uri="{FF2B5EF4-FFF2-40B4-BE49-F238E27FC236}">
                <a16:creationId xmlns:a16="http://schemas.microsoft.com/office/drawing/2014/main" id="{42B670EE-D7D6-44A0-A31A-86BAEF2B8FE4}"/>
              </a:ext>
            </a:extLst>
          </p:cNvPr>
          <p:cNvSpPr txBox="1"/>
          <p:nvPr/>
        </p:nvSpPr>
        <p:spPr>
          <a:xfrm>
            <a:off x="1084133" y="5419658"/>
            <a:ext cx="1925397" cy="338554"/>
          </a:xfrm>
          <a:prstGeom prst="rect">
            <a:avLst/>
          </a:prstGeom>
          <a:noFill/>
        </p:spPr>
        <p:txBody>
          <a:bodyPr wrap="square" rtlCol="0">
            <a:spAutoFit/>
          </a:bodyPr>
          <a:lstStyle/>
          <a:p>
            <a:r>
              <a:rPr lang="hr-HR" sz="1600" dirty="0" err="1">
                <a:solidFill>
                  <a:srgbClr val="FF33CC"/>
                </a:solidFill>
              </a:rPr>
              <a:t>food</a:t>
            </a:r>
            <a:r>
              <a:rPr lang="hr-HR" sz="1600" dirty="0">
                <a:solidFill>
                  <a:srgbClr val="FF33CC"/>
                </a:solidFill>
              </a:rPr>
              <a:t> problem</a:t>
            </a:r>
          </a:p>
        </p:txBody>
      </p:sp>
      <p:sp>
        <p:nvSpPr>
          <p:cNvPr id="26" name="TekstniOkvir 25">
            <a:extLst>
              <a:ext uri="{FF2B5EF4-FFF2-40B4-BE49-F238E27FC236}">
                <a16:creationId xmlns:a16="http://schemas.microsoft.com/office/drawing/2014/main" id="{982832A1-A24A-4A98-9278-876749F5BD4C}"/>
              </a:ext>
            </a:extLst>
          </p:cNvPr>
          <p:cNvSpPr txBox="1"/>
          <p:nvPr/>
        </p:nvSpPr>
        <p:spPr>
          <a:xfrm>
            <a:off x="1093011" y="5700689"/>
            <a:ext cx="1925397" cy="338554"/>
          </a:xfrm>
          <a:prstGeom prst="rect">
            <a:avLst/>
          </a:prstGeom>
          <a:noFill/>
        </p:spPr>
        <p:txBody>
          <a:bodyPr wrap="square" rtlCol="0">
            <a:spAutoFit/>
          </a:bodyPr>
          <a:lstStyle/>
          <a:p>
            <a:r>
              <a:rPr lang="hr-HR" sz="1600" dirty="0" err="1">
                <a:solidFill>
                  <a:srgbClr val="FF33CC"/>
                </a:solidFill>
              </a:rPr>
              <a:t>bullying</a:t>
            </a:r>
            <a:endParaRPr lang="hr-HR" sz="1600" dirty="0">
              <a:solidFill>
                <a:srgbClr val="FF33CC"/>
              </a:solidFill>
            </a:endParaRPr>
          </a:p>
        </p:txBody>
      </p:sp>
    </p:spTree>
    <p:extLst>
      <p:ext uri="{BB962C8B-B14F-4D97-AF65-F5344CB8AC3E}">
        <p14:creationId xmlns:p14="http://schemas.microsoft.com/office/powerpoint/2010/main" val="34236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2" fill="hold" display="0">
                  <p:stCondLst>
                    <p:cond delay="indefinite"/>
                  </p:stCondLst>
                  <p:endCondLst>
                    <p:cond evt="onStopAudio" delay="0">
                      <p:tgtEl>
                        <p:sldTgt/>
                      </p:tgtEl>
                    </p:cond>
                  </p:endCondLst>
                </p:cTn>
                <p:tgtEl>
                  <p:spTgt spid="11"/>
                </p:tgtEl>
              </p:cMediaNode>
            </p:audio>
            <p:audio>
              <p:cMediaNode vol="80000">
                <p:cTn id="123" fill="hold" display="0">
                  <p:stCondLst>
                    <p:cond delay="indefinite"/>
                  </p:stCondLst>
                  <p:endCondLst>
                    <p:cond evt="onStopAudio" delay="0">
                      <p:tgtEl>
                        <p:sldTgt/>
                      </p:tgtEl>
                    </p:cond>
                  </p:endCondLst>
                </p:cTn>
                <p:tgtEl>
                  <p:spTgt spid="22"/>
                </p:tgtEl>
              </p:cMediaNode>
            </p:audio>
          </p:childTnLst>
        </p:cTn>
      </p:par>
    </p:tnLst>
    <p:bldLst>
      <p:bldP spid="8" grpId="0" animBg="1"/>
      <p:bldP spid="10" grpId="0" animBg="1"/>
      <p:bldP spid="21" grpId="0" animBg="1"/>
      <p:bldP spid="24"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C93314-B973-46A0-928A-41330F5D811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id="{BAF386B9-A296-4817-9B84-EF72B78CDE1B}"/>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id="{3D213FA8-087F-494A-AC73-D98845A15992}"/>
              </a:ext>
            </a:extLst>
          </p:cNvPr>
          <p:cNvPicPr>
            <a:picLocks noChangeAspect="1"/>
          </p:cNvPicPr>
          <p:nvPr/>
        </p:nvPicPr>
        <p:blipFill>
          <a:blip r:embed="rId4">
            <a:extLst>
              <a:ext uri="{BEBA8EAE-BF5A-486C-A8C5-ECC9F3942E4B}">
                <a14:imgProps xmlns:a14="http://schemas.microsoft.com/office/drawing/2010/main">
                  <a14:imgLayer r:embed="rId5">
                    <a14:imgEffect>
                      <a14:artisticWatercolorSponge/>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927"/>
            <a:ext cx="12192000" cy="6871854"/>
          </a:xfrm>
          <a:prstGeom prst="rect">
            <a:avLst/>
          </a:prstGeom>
        </p:spPr>
      </p:pic>
      <p:pic>
        <p:nvPicPr>
          <p:cNvPr id="5" name="Slika 4">
            <a:extLst>
              <a:ext uri="{FF2B5EF4-FFF2-40B4-BE49-F238E27FC236}">
                <a16:creationId xmlns:a16="http://schemas.microsoft.com/office/drawing/2014/main" id="{FA6EAC77-F70A-4BB7-884A-3AA62BC89E5E}"/>
              </a:ext>
            </a:extLst>
          </p:cNvPr>
          <p:cNvPicPr>
            <a:picLocks noChangeAspect="1"/>
          </p:cNvPicPr>
          <p:nvPr/>
        </p:nvPicPr>
        <p:blipFill>
          <a:blip r:embed="rId6"/>
          <a:stretch>
            <a:fillRect/>
          </a:stretch>
        </p:blipFill>
        <p:spPr>
          <a:xfrm>
            <a:off x="1146928" y="0"/>
            <a:ext cx="9898144" cy="6858000"/>
          </a:xfrm>
          <a:prstGeom prst="rect">
            <a:avLst/>
          </a:prstGeom>
        </p:spPr>
      </p:pic>
      <p:pic>
        <p:nvPicPr>
          <p:cNvPr id="6" name="Slika 5">
            <a:extLst>
              <a:ext uri="{FF2B5EF4-FFF2-40B4-BE49-F238E27FC236}">
                <a16:creationId xmlns:a16="http://schemas.microsoft.com/office/drawing/2014/main" id="{97B44323-1A04-4F30-A2EB-798362F1AB84}"/>
              </a:ext>
            </a:extLst>
          </p:cNvPr>
          <p:cNvPicPr>
            <a:picLocks noChangeAspect="1"/>
          </p:cNvPicPr>
          <p:nvPr/>
        </p:nvPicPr>
        <p:blipFill>
          <a:blip r:embed="rId7"/>
          <a:stretch>
            <a:fillRect/>
          </a:stretch>
        </p:blipFill>
        <p:spPr>
          <a:xfrm>
            <a:off x="6309183" y="466863"/>
            <a:ext cx="4924425" cy="343852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7" name="Slika 6">
            <a:extLst>
              <a:ext uri="{FF2B5EF4-FFF2-40B4-BE49-F238E27FC236}">
                <a16:creationId xmlns:a16="http://schemas.microsoft.com/office/drawing/2014/main" id="{8EA3D27F-8D3F-4FDE-8317-5D09886B1E74}"/>
              </a:ext>
            </a:extLst>
          </p:cNvPr>
          <p:cNvPicPr>
            <a:picLocks noChangeAspect="1"/>
          </p:cNvPicPr>
          <p:nvPr/>
        </p:nvPicPr>
        <p:blipFill>
          <a:blip r:embed="rId8"/>
          <a:stretch>
            <a:fillRect/>
          </a:stretch>
        </p:blipFill>
        <p:spPr>
          <a:xfrm>
            <a:off x="552155" y="3506603"/>
            <a:ext cx="4610100" cy="261937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8" name="37_dip_in_8__l15_bullying_-_dr_walsh">
            <a:hlinkClick r:id="" action="ppaction://media"/>
            <a:extLst>
              <a:ext uri="{FF2B5EF4-FFF2-40B4-BE49-F238E27FC236}">
                <a16:creationId xmlns:a16="http://schemas.microsoft.com/office/drawing/2014/main" id="{9614D9BB-CF07-4EF9-A30B-1A8307939208}"/>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1">
                <a:tint val="45000"/>
                <a:satMod val="400000"/>
              </a:schemeClr>
            </a:duotone>
          </a:blip>
          <a:stretch>
            <a:fillRect/>
          </a:stretch>
        </p:blipFill>
        <p:spPr>
          <a:xfrm>
            <a:off x="4284008" y="1186714"/>
            <a:ext cx="1451711" cy="1451711"/>
          </a:xfrm>
          <a:prstGeom prst="rect">
            <a:avLst/>
          </a:prstGeom>
        </p:spPr>
      </p:pic>
      <p:sp>
        <p:nvSpPr>
          <p:cNvPr id="9" name="TekstniOkvir 8">
            <a:extLst>
              <a:ext uri="{FF2B5EF4-FFF2-40B4-BE49-F238E27FC236}">
                <a16:creationId xmlns:a16="http://schemas.microsoft.com/office/drawing/2014/main" id="{B69F455F-5F09-4449-A288-72137A0B3338}"/>
              </a:ext>
            </a:extLst>
          </p:cNvPr>
          <p:cNvSpPr txBox="1"/>
          <p:nvPr/>
        </p:nvSpPr>
        <p:spPr>
          <a:xfrm>
            <a:off x="2565647" y="272426"/>
            <a:ext cx="3843953" cy="338554"/>
          </a:xfrm>
          <a:prstGeom prst="rect">
            <a:avLst/>
          </a:prstGeom>
          <a:solidFill>
            <a:srgbClr val="C9E4FF"/>
          </a:solidFill>
        </p:spPr>
        <p:txBody>
          <a:bodyPr wrap="square" rtlCol="0">
            <a:spAutoFit/>
          </a:bodyPr>
          <a:lstStyle/>
          <a:p>
            <a:r>
              <a:rPr lang="hr-HR" sz="1600" dirty="0">
                <a:solidFill>
                  <a:srgbClr val="0070C0"/>
                </a:solidFill>
              </a:rPr>
              <a:t>Doktor Walsh nudi rješenja </a:t>
            </a:r>
            <a:r>
              <a:rPr lang="hr-HR" sz="1600" dirty="0" err="1">
                <a:solidFill>
                  <a:srgbClr val="0070C0"/>
                </a:solidFill>
              </a:rPr>
              <a:t>Ewanu</a:t>
            </a:r>
            <a:r>
              <a:rPr lang="hr-HR" sz="1600" dirty="0">
                <a:solidFill>
                  <a:srgbClr val="0070C0"/>
                </a:solidFill>
              </a:rPr>
              <a:t> i Sandri. </a:t>
            </a:r>
          </a:p>
        </p:txBody>
      </p:sp>
      <p:sp>
        <p:nvSpPr>
          <p:cNvPr id="10" name="TekstniOkvir 9">
            <a:extLst>
              <a:ext uri="{FF2B5EF4-FFF2-40B4-BE49-F238E27FC236}">
                <a16:creationId xmlns:a16="http://schemas.microsoft.com/office/drawing/2014/main" id="{45212659-1BC7-4064-8C59-D322921AD4D0}"/>
              </a:ext>
            </a:extLst>
          </p:cNvPr>
          <p:cNvSpPr txBox="1"/>
          <p:nvPr/>
        </p:nvSpPr>
        <p:spPr>
          <a:xfrm>
            <a:off x="7479208" y="1063475"/>
            <a:ext cx="2885243" cy="338554"/>
          </a:xfrm>
          <a:prstGeom prst="rect">
            <a:avLst/>
          </a:prstGeom>
          <a:noFill/>
        </p:spPr>
        <p:txBody>
          <a:bodyPr wrap="square" rtlCol="0">
            <a:spAutoFit/>
          </a:bodyPr>
          <a:lstStyle/>
          <a:p>
            <a:r>
              <a:rPr lang="hr-HR" sz="1600" dirty="0" err="1">
                <a:solidFill>
                  <a:srgbClr val="FF33CC"/>
                </a:solidFill>
              </a:rPr>
              <a:t>junk</a:t>
            </a:r>
            <a:r>
              <a:rPr lang="hr-HR" sz="1600" dirty="0">
                <a:solidFill>
                  <a:srgbClr val="FF33CC"/>
                </a:solidFill>
              </a:rPr>
              <a:t> </a:t>
            </a:r>
            <a:r>
              <a:rPr lang="hr-HR" sz="1600" dirty="0" err="1">
                <a:solidFill>
                  <a:srgbClr val="FF33CC"/>
                </a:solidFill>
              </a:rPr>
              <a:t>food</a:t>
            </a:r>
            <a:r>
              <a:rPr lang="hr-HR" sz="1600" dirty="0">
                <a:solidFill>
                  <a:srgbClr val="FF33CC"/>
                </a:solidFill>
              </a:rPr>
              <a:t>.</a:t>
            </a:r>
          </a:p>
        </p:txBody>
      </p:sp>
      <p:sp>
        <p:nvSpPr>
          <p:cNvPr id="11" name="TekstniOkvir 10">
            <a:extLst>
              <a:ext uri="{FF2B5EF4-FFF2-40B4-BE49-F238E27FC236}">
                <a16:creationId xmlns:a16="http://schemas.microsoft.com/office/drawing/2014/main" id="{25D1338E-0199-49CE-B9E4-88C7F5528C97}"/>
              </a:ext>
            </a:extLst>
          </p:cNvPr>
          <p:cNvSpPr txBox="1"/>
          <p:nvPr/>
        </p:nvSpPr>
        <p:spPr>
          <a:xfrm>
            <a:off x="7667744" y="1402029"/>
            <a:ext cx="2885243" cy="338554"/>
          </a:xfrm>
          <a:prstGeom prst="rect">
            <a:avLst/>
          </a:prstGeom>
          <a:noFill/>
        </p:spPr>
        <p:txBody>
          <a:bodyPr wrap="square" rtlCol="0">
            <a:spAutoFit/>
          </a:bodyPr>
          <a:lstStyle/>
          <a:p>
            <a:r>
              <a:rPr lang="hr-HR" sz="1600" dirty="0" err="1">
                <a:solidFill>
                  <a:srgbClr val="FF33CC"/>
                </a:solidFill>
              </a:rPr>
              <a:t>fizzy</a:t>
            </a:r>
            <a:r>
              <a:rPr lang="hr-HR" sz="1600" dirty="0">
                <a:solidFill>
                  <a:srgbClr val="FF33CC"/>
                </a:solidFill>
              </a:rPr>
              <a:t> </a:t>
            </a:r>
            <a:r>
              <a:rPr lang="hr-HR" sz="1600" dirty="0" err="1">
                <a:solidFill>
                  <a:srgbClr val="FF33CC"/>
                </a:solidFill>
              </a:rPr>
              <a:t>drinks</a:t>
            </a:r>
            <a:r>
              <a:rPr lang="hr-HR" sz="1600" dirty="0">
                <a:solidFill>
                  <a:srgbClr val="FF33CC"/>
                </a:solidFill>
              </a:rPr>
              <a:t>.</a:t>
            </a:r>
          </a:p>
        </p:txBody>
      </p:sp>
      <p:sp>
        <p:nvSpPr>
          <p:cNvPr id="12" name="TekstniOkvir 11">
            <a:extLst>
              <a:ext uri="{FF2B5EF4-FFF2-40B4-BE49-F238E27FC236}">
                <a16:creationId xmlns:a16="http://schemas.microsoft.com/office/drawing/2014/main" id="{72D1C2CA-773E-441F-BE8B-1C6E0BB3D815}"/>
              </a:ext>
            </a:extLst>
          </p:cNvPr>
          <p:cNvSpPr txBox="1"/>
          <p:nvPr/>
        </p:nvSpPr>
        <p:spPr>
          <a:xfrm>
            <a:off x="7667744" y="1681695"/>
            <a:ext cx="2885243" cy="338554"/>
          </a:xfrm>
          <a:prstGeom prst="rect">
            <a:avLst/>
          </a:prstGeom>
          <a:noFill/>
        </p:spPr>
        <p:txBody>
          <a:bodyPr wrap="square" rtlCol="0">
            <a:spAutoFit/>
          </a:bodyPr>
          <a:lstStyle/>
          <a:p>
            <a:r>
              <a:rPr lang="hr-HR" sz="1600" dirty="0" err="1">
                <a:solidFill>
                  <a:srgbClr val="FF33CC"/>
                </a:solidFill>
              </a:rPr>
              <a:t>snacks</a:t>
            </a:r>
            <a:r>
              <a:rPr lang="hr-HR" sz="1600" dirty="0">
                <a:solidFill>
                  <a:srgbClr val="FF33CC"/>
                </a:solidFill>
              </a:rPr>
              <a:t>.</a:t>
            </a:r>
          </a:p>
        </p:txBody>
      </p:sp>
      <p:sp>
        <p:nvSpPr>
          <p:cNvPr id="13" name="TekstniOkvir 12">
            <a:extLst>
              <a:ext uri="{FF2B5EF4-FFF2-40B4-BE49-F238E27FC236}">
                <a16:creationId xmlns:a16="http://schemas.microsoft.com/office/drawing/2014/main" id="{6E02B6ED-FA8B-4BB0-9546-0496FDCDEBC1}"/>
              </a:ext>
            </a:extLst>
          </p:cNvPr>
          <p:cNvSpPr txBox="1"/>
          <p:nvPr/>
        </p:nvSpPr>
        <p:spPr>
          <a:xfrm>
            <a:off x="7667744" y="2016529"/>
            <a:ext cx="2885243" cy="338554"/>
          </a:xfrm>
          <a:prstGeom prst="rect">
            <a:avLst/>
          </a:prstGeom>
          <a:noFill/>
        </p:spPr>
        <p:txBody>
          <a:bodyPr wrap="square" rtlCol="0">
            <a:spAutoFit/>
          </a:bodyPr>
          <a:lstStyle/>
          <a:p>
            <a:r>
              <a:rPr lang="en-US" sz="1600" dirty="0">
                <a:solidFill>
                  <a:srgbClr val="FF33CC"/>
                </a:solidFill>
              </a:rPr>
              <a:t>or any kind of physical activity.</a:t>
            </a:r>
            <a:endParaRPr lang="hr-HR" sz="1600" dirty="0">
              <a:solidFill>
                <a:srgbClr val="FF33CC"/>
              </a:solidFill>
            </a:endParaRPr>
          </a:p>
        </p:txBody>
      </p:sp>
      <p:sp>
        <p:nvSpPr>
          <p:cNvPr id="14" name="TekstniOkvir 13">
            <a:extLst>
              <a:ext uri="{FF2B5EF4-FFF2-40B4-BE49-F238E27FC236}">
                <a16:creationId xmlns:a16="http://schemas.microsoft.com/office/drawing/2014/main" id="{7CBDCD86-94C9-4F6E-991E-75A0CF8072A3}"/>
              </a:ext>
            </a:extLst>
          </p:cNvPr>
          <p:cNvSpPr txBox="1"/>
          <p:nvPr/>
        </p:nvSpPr>
        <p:spPr>
          <a:xfrm>
            <a:off x="7000012" y="2746544"/>
            <a:ext cx="2885243" cy="338554"/>
          </a:xfrm>
          <a:prstGeom prst="rect">
            <a:avLst/>
          </a:prstGeom>
          <a:noFill/>
        </p:spPr>
        <p:txBody>
          <a:bodyPr wrap="square" rtlCol="0">
            <a:spAutoFit/>
          </a:bodyPr>
          <a:lstStyle/>
          <a:p>
            <a:r>
              <a:rPr lang="hr-HR" sz="1600" dirty="0" err="1">
                <a:solidFill>
                  <a:srgbClr val="FF33CC"/>
                </a:solidFill>
              </a:rPr>
              <a:t>eating</a:t>
            </a:r>
            <a:r>
              <a:rPr lang="hr-HR" sz="1600" dirty="0">
                <a:solidFill>
                  <a:srgbClr val="FF33CC"/>
                </a:solidFill>
              </a:rPr>
              <a:t> </a:t>
            </a:r>
            <a:r>
              <a:rPr lang="hr-HR" sz="1600" dirty="0" err="1">
                <a:solidFill>
                  <a:srgbClr val="FF33CC"/>
                </a:solidFill>
              </a:rPr>
              <a:t>normally</a:t>
            </a:r>
            <a:r>
              <a:rPr lang="hr-HR" sz="1600" dirty="0">
                <a:solidFill>
                  <a:srgbClr val="FF33CC"/>
                </a:solidFill>
              </a:rPr>
              <a:t>. </a:t>
            </a:r>
          </a:p>
        </p:txBody>
      </p:sp>
      <p:sp>
        <p:nvSpPr>
          <p:cNvPr id="15" name="TekstniOkvir 14">
            <a:extLst>
              <a:ext uri="{FF2B5EF4-FFF2-40B4-BE49-F238E27FC236}">
                <a16:creationId xmlns:a16="http://schemas.microsoft.com/office/drawing/2014/main" id="{A5841477-DC27-441E-8E15-3E9A1247E8B3}"/>
              </a:ext>
            </a:extLst>
          </p:cNvPr>
          <p:cNvSpPr txBox="1"/>
          <p:nvPr/>
        </p:nvSpPr>
        <p:spPr>
          <a:xfrm>
            <a:off x="7568121" y="3048170"/>
            <a:ext cx="2885243" cy="338554"/>
          </a:xfrm>
          <a:prstGeom prst="rect">
            <a:avLst/>
          </a:prstGeom>
          <a:noFill/>
        </p:spPr>
        <p:txBody>
          <a:bodyPr wrap="square" rtlCol="0">
            <a:spAutoFit/>
          </a:bodyPr>
          <a:lstStyle/>
          <a:p>
            <a:r>
              <a:rPr lang="hr-HR" sz="1600" dirty="0">
                <a:solidFill>
                  <a:srgbClr val="FF33CC"/>
                </a:solidFill>
              </a:rPr>
              <a:t> love </a:t>
            </a:r>
            <a:r>
              <a:rPr lang="hr-HR" sz="1600" dirty="0" err="1">
                <a:solidFill>
                  <a:srgbClr val="FF33CC"/>
                </a:solidFill>
              </a:rPr>
              <a:t>herself</a:t>
            </a:r>
            <a:r>
              <a:rPr lang="hr-HR" sz="1600" dirty="0">
                <a:solidFill>
                  <a:srgbClr val="FF33CC"/>
                </a:solidFill>
              </a:rPr>
              <a:t>. </a:t>
            </a:r>
          </a:p>
        </p:txBody>
      </p:sp>
      <p:sp>
        <p:nvSpPr>
          <p:cNvPr id="16" name="TekstniOkvir 15">
            <a:extLst>
              <a:ext uri="{FF2B5EF4-FFF2-40B4-BE49-F238E27FC236}">
                <a16:creationId xmlns:a16="http://schemas.microsoft.com/office/drawing/2014/main" id="{CE0C9B4E-BA02-4B3D-BCB6-1370756CD5DC}"/>
              </a:ext>
            </a:extLst>
          </p:cNvPr>
          <p:cNvSpPr txBox="1"/>
          <p:nvPr/>
        </p:nvSpPr>
        <p:spPr>
          <a:xfrm>
            <a:off x="8943962" y="3475153"/>
            <a:ext cx="2885243" cy="338554"/>
          </a:xfrm>
          <a:prstGeom prst="rect">
            <a:avLst/>
          </a:prstGeom>
          <a:noFill/>
        </p:spPr>
        <p:txBody>
          <a:bodyPr wrap="square" rtlCol="0">
            <a:spAutoFit/>
          </a:bodyPr>
          <a:lstStyle/>
          <a:p>
            <a:r>
              <a:rPr lang="hr-HR" sz="1600" dirty="0" err="1">
                <a:solidFill>
                  <a:srgbClr val="FF33CC"/>
                </a:solidFill>
              </a:rPr>
              <a:t>deal</a:t>
            </a:r>
            <a:r>
              <a:rPr lang="hr-HR" sz="1600" dirty="0">
                <a:solidFill>
                  <a:srgbClr val="FF33CC"/>
                </a:solidFill>
              </a:rPr>
              <a:t> </a:t>
            </a:r>
            <a:r>
              <a:rPr lang="hr-HR" sz="1600" dirty="0" err="1">
                <a:solidFill>
                  <a:srgbClr val="FF33CC"/>
                </a:solidFill>
              </a:rPr>
              <a:t>with</a:t>
            </a:r>
            <a:r>
              <a:rPr lang="hr-HR" sz="1600" dirty="0">
                <a:solidFill>
                  <a:srgbClr val="FF33CC"/>
                </a:solidFill>
              </a:rPr>
              <a:t> </a:t>
            </a:r>
            <a:r>
              <a:rPr lang="hr-HR" sz="1600" dirty="0" err="1">
                <a:solidFill>
                  <a:srgbClr val="FF33CC"/>
                </a:solidFill>
              </a:rPr>
              <a:t>bullying</a:t>
            </a:r>
            <a:r>
              <a:rPr lang="hr-HR" sz="1600" dirty="0">
                <a:solidFill>
                  <a:srgbClr val="FF33CC"/>
                </a:solidFill>
              </a:rPr>
              <a:t>.</a:t>
            </a:r>
          </a:p>
        </p:txBody>
      </p:sp>
      <p:sp>
        <p:nvSpPr>
          <p:cNvPr id="17" name="TekstniOkvir 16">
            <a:extLst>
              <a:ext uri="{FF2B5EF4-FFF2-40B4-BE49-F238E27FC236}">
                <a16:creationId xmlns:a16="http://schemas.microsoft.com/office/drawing/2014/main" id="{85602412-94DF-4B8A-87E6-DF3442D5C3E2}"/>
              </a:ext>
            </a:extLst>
          </p:cNvPr>
          <p:cNvSpPr txBox="1"/>
          <p:nvPr/>
        </p:nvSpPr>
        <p:spPr>
          <a:xfrm>
            <a:off x="234289" y="3099971"/>
            <a:ext cx="4253334" cy="338554"/>
          </a:xfrm>
          <a:prstGeom prst="rect">
            <a:avLst/>
          </a:prstGeom>
          <a:solidFill>
            <a:srgbClr val="C9E4FF"/>
          </a:solidFill>
        </p:spPr>
        <p:txBody>
          <a:bodyPr wrap="square" rtlCol="0">
            <a:spAutoFit/>
          </a:bodyPr>
          <a:lstStyle/>
          <a:p>
            <a:r>
              <a:rPr lang="hr-HR" sz="1600" dirty="0">
                <a:solidFill>
                  <a:srgbClr val="0070C0"/>
                </a:solidFill>
              </a:rPr>
              <a:t>Dopunite. Zatim poslušajte i provjerite. </a:t>
            </a:r>
          </a:p>
        </p:txBody>
      </p:sp>
      <p:sp>
        <p:nvSpPr>
          <p:cNvPr id="18" name="TekstniOkvir 17">
            <a:extLst>
              <a:ext uri="{FF2B5EF4-FFF2-40B4-BE49-F238E27FC236}">
                <a16:creationId xmlns:a16="http://schemas.microsoft.com/office/drawing/2014/main" id="{5E265405-1710-4D8F-9BA9-76250A11FB3D}"/>
              </a:ext>
            </a:extLst>
          </p:cNvPr>
          <p:cNvSpPr txBox="1"/>
          <p:nvPr/>
        </p:nvSpPr>
        <p:spPr>
          <a:xfrm>
            <a:off x="1701460" y="4122992"/>
            <a:ext cx="864187" cy="338554"/>
          </a:xfrm>
          <a:prstGeom prst="rect">
            <a:avLst/>
          </a:prstGeom>
          <a:noFill/>
        </p:spPr>
        <p:txBody>
          <a:bodyPr wrap="square" rtlCol="0">
            <a:spAutoFit/>
          </a:bodyPr>
          <a:lstStyle/>
          <a:p>
            <a:r>
              <a:rPr lang="hr-HR" sz="1600" dirty="0" err="1">
                <a:solidFill>
                  <a:srgbClr val="FF33CC"/>
                </a:solidFill>
              </a:rPr>
              <a:t>ttention</a:t>
            </a:r>
            <a:endParaRPr lang="hr-HR" sz="1600" dirty="0">
              <a:solidFill>
                <a:srgbClr val="FF33CC"/>
              </a:solidFill>
            </a:endParaRPr>
          </a:p>
        </p:txBody>
      </p:sp>
      <p:sp>
        <p:nvSpPr>
          <p:cNvPr id="19" name="TekstniOkvir 18">
            <a:extLst>
              <a:ext uri="{FF2B5EF4-FFF2-40B4-BE49-F238E27FC236}">
                <a16:creationId xmlns:a16="http://schemas.microsoft.com/office/drawing/2014/main" id="{E21597DF-43D7-435D-92F2-2325C44CFC7A}"/>
              </a:ext>
            </a:extLst>
          </p:cNvPr>
          <p:cNvSpPr txBox="1"/>
          <p:nvPr/>
        </p:nvSpPr>
        <p:spPr>
          <a:xfrm>
            <a:off x="2078532" y="4335039"/>
            <a:ext cx="864187" cy="338554"/>
          </a:xfrm>
          <a:prstGeom prst="rect">
            <a:avLst/>
          </a:prstGeom>
          <a:noFill/>
        </p:spPr>
        <p:txBody>
          <a:bodyPr wrap="square" rtlCol="0">
            <a:spAutoFit/>
          </a:bodyPr>
          <a:lstStyle/>
          <a:p>
            <a:r>
              <a:rPr lang="hr-HR" sz="1600" dirty="0" err="1">
                <a:solidFill>
                  <a:srgbClr val="FF33CC"/>
                </a:solidFill>
              </a:rPr>
              <a:t>opular</a:t>
            </a:r>
            <a:endParaRPr lang="hr-HR" sz="1600" dirty="0">
              <a:solidFill>
                <a:srgbClr val="FF33CC"/>
              </a:solidFill>
            </a:endParaRPr>
          </a:p>
        </p:txBody>
      </p:sp>
      <p:sp>
        <p:nvSpPr>
          <p:cNvPr id="20" name="TekstniOkvir 19">
            <a:extLst>
              <a:ext uri="{FF2B5EF4-FFF2-40B4-BE49-F238E27FC236}">
                <a16:creationId xmlns:a16="http://schemas.microsoft.com/office/drawing/2014/main" id="{AFAF2197-A4F2-4B30-B6F9-B3DB4C35C833}"/>
              </a:ext>
            </a:extLst>
          </p:cNvPr>
          <p:cNvSpPr txBox="1"/>
          <p:nvPr/>
        </p:nvSpPr>
        <p:spPr>
          <a:xfrm>
            <a:off x="3655448" y="4335039"/>
            <a:ext cx="1234405" cy="338554"/>
          </a:xfrm>
          <a:prstGeom prst="rect">
            <a:avLst/>
          </a:prstGeom>
          <a:noFill/>
        </p:spPr>
        <p:txBody>
          <a:bodyPr wrap="square" rtlCol="0">
            <a:spAutoFit/>
          </a:bodyPr>
          <a:lstStyle/>
          <a:p>
            <a:r>
              <a:rPr lang="hr-HR" sz="1600" dirty="0" err="1">
                <a:solidFill>
                  <a:srgbClr val="FF33CC"/>
                </a:solidFill>
              </a:rPr>
              <a:t>ood-looking</a:t>
            </a:r>
            <a:endParaRPr lang="hr-HR" sz="1600" dirty="0">
              <a:solidFill>
                <a:srgbClr val="FF33CC"/>
              </a:solidFill>
            </a:endParaRPr>
          </a:p>
        </p:txBody>
      </p:sp>
      <p:sp>
        <p:nvSpPr>
          <p:cNvPr id="21" name="TekstniOkvir 20">
            <a:extLst>
              <a:ext uri="{FF2B5EF4-FFF2-40B4-BE49-F238E27FC236}">
                <a16:creationId xmlns:a16="http://schemas.microsoft.com/office/drawing/2014/main" id="{01E0F086-ABF6-4EB4-A2C3-6EDBD842819B}"/>
              </a:ext>
            </a:extLst>
          </p:cNvPr>
          <p:cNvSpPr txBox="1"/>
          <p:nvPr/>
        </p:nvSpPr>
        <p:spPr>
          <a:xfrm>
            <a:off x="3782109" y="4648249"/>
            <a:ext cx="864187" cy="338554"/>
          </a:xfrm>
          <a:prstGeom prst="rect">
            <a:avLst/>
          </a:prstGeom>
          <a:noFill/>
        </p:spPr>
        <p:txBody>
          <a:bodyPr wrap="square" rtlCol="0">
            <a:spAutoFit/>
          </a:bodyPr>
          <a:lstStyle/>
          <a:p>
            <a:r>
              <a:rPr lang="hr-HR" sz="1600" dirty="0" err="1">
                <a:solidFill>
                  <a:srgbClr val="FF33CC"/>
                </a:solidFill>
              </a:rPr>
              <a:t>eelings</a:t>
            </a:r>
            <a:endParaRPr lang="hr-HR" sz="1600" dirty="0">
              <a:solidFill>
                <a:srgbClr val="FF33CC"/>
              </a:solidFill>
            </a:endParaRPr>
          </a:p>
        </p:txBody>
      </p:sp>
      <p:sp>
        <p:nvSpPr>
          <p:cNvPr id="22" name="TekstniOkvir 21">
            <a:extLst>
              <a:ext uri="{FF2B5EF4-FFF2-40B4-BE49-F238E27FC236}">
                <a16:creationId xmlns:a16="http://schemas.microsoft.com/office/drawing/2014/main" id="{7B3EF56F-E48D-489D-9FEE-4ABC95FDD771}"/>
              </a:ext>
            </a:extLst>
          </p:cNvPr>
          <p:cNvSpPr txBox="1"/>
          <p:nvPr/>
        </p:nvSpPr>
        <p:spPr>
          <a:xfrm>
            <a:off x="3114338" y="4926173"/>
            <a:ext cx="864187" cy="338554"/>
          </a:xfrm>
          <a:prstGeom prst="rect">
            <a:avLst/>
          </a:prstGeom>
          <a:noFill/>
        </p:spPr>
        <p:txBody>
          <a:bodyPr wrap="square" rtlCol="0">
            <a:spAutoFit/>
          </a:bodyPr>
          <a:lstStyle/>
          <a:p>
            <a:r>
              <a:rPr lang="hr-HR" sz="1600" dirty="0" err="1">
                <a:solidFill>
                  <a:srgbClr val="FF33CC"/>
                </a:solidFill>
              </a:rPr>
              <a:t>ifferent</a:t>
            </a:r>
            <a:endParaRPr lang="hr-HR" sz="1600" dirty="0">
              <a:solidFill>
                <a:srgbClr val="FF33CC"/>
              </a:solidFill>
            </a:endParaRPr>
          </a:p>
        </p:txBody>
      </p:sp>
      <p:sp>
        <p:nvSpPr>
          <p:cNvPr id="23" name="TekstniOkvir 22">
            <a:extLst>
              <a:ext uri="{FF2B5EF4-FFF2-40B4-BE49-F238E27FC236}">
                <a16:creationId xmlns:a16="http://schemas.microsoft.com/office/drawing/2014/main" id="{AE093CE6-8BD6-4C18-A094-708B511BA0AB}"/>
              </a:ext>
            </a:extLst>
          </p:cNvPr>
          <p:cNvSpPr txBox="1"/>
          <p:nvPr/>
        </p:nvSpPr>
        <p:spPr>
          <a:xfrm>
            <a:off x="2133553" y="5440954"/>
            <a:ext cx="864187" cy="338554"/>
          </a:xfrm>
          <a:prstGeom prst="rect">
            <a:avLst/>
          </a:prstGeom>
          <a:noFill/>
        </p:spPr>
        <p:txBody>
          <a:bodyPr wrap="square" rtlCol="0">
            <a:spAutoFit/>
          </a:bodyPr>
          <a:lstStyle/>
          <a:p>
            <a:r>
              <a:rPr lang="hr-HR" sz="1600" dirty="0" err="1">
                <a:solidFill>
                  <a:srgbClr val="FF33CC"/>
                </a:solidFill>
              </a:rPr>
              <a:t>ace</a:t>
            </a:r>
            <a:endParaRPr lang="hr-HR" sz="1600" dirty="0">
              <a:solidFill>
                <a:srgbClr val="FF33CC"/>
              </a:solidFill>
            </a:endParaRPr>
          </a:p>
        </p:txBody>
      </p:sp>
      <p:sp>
        <p:nvSpPr>
          <p:cNvPr id="24" name="TekstniOkvir 23">
            <a:extLst>
              <a:ext uri="{FF2B5EF4-FFF2-40B4-BE49-F238E27FC236}">
                <a16:creationId xmlns:a16="http://schemas.microsoft.com/office/drawing/2014/main" id="{6CD1FE16-CC8F-4CC8-8E93-AC06D5D9CEB9}"/>
              </a:ext>
            </a:extLst>
          </p:cNvPr>
          <p:cNvSpPr txBox="1"/>
          <p:nvPr/>
        </p:nvSpPr>
        <p:spPr>
          <a:xfrm>
            <a:off x="3385639" y="5453476"/>
            <a:ext cx="864187" cy="338554"/>
          </a:xfrm>
          <a:prstGeom prst="rect">
            <a:avLst/>
          </a:prstGeom>
          <a:noFill/>
        </p:spPr>
        <p:txBody>
          <a:bodyPr wrap="square" rtlCol="0">
            <a:spAutoFit/>
          </a:bodyPr>
          <a:lstStyle/>
          <a:p>
            <a:r>
              <a:rPr lang="hr-HR" sz="1600" dirty="0" err="1">
                <a:solidFill>
                  <a:srgbClr val="FF33CC"/>
                </a:solidFill>
              </a:rPr>
              <a:t>eligion</a:t>
            </a:r>
            <a:endParaRPr lang="hr-HR" sz="1600" dirty="0">
              <a:solidFill>
                <a:srgbClr val="FF33CC"/>
              </a:solidFill>
            </a:endParaRPr>
          </a:p>
        </p:txBody>
      </p:sp>
      <p:sp>
        <p:nvSpPr>
          <p:cNvPr id="25" name="TekstniOkvir 24">
            <a:extLst>
              <a:ext uri="{FF2B5EF4-FFF2-40B4-BE49-F238E27FC236}">
                <a16:creationId xmlns:a16="http://schemas.microsoft.com/office/drawing/2014/main" id="{3420E4A0-36BB-4050-B638-707600D62D3C}"/>
              </a:ext>
            </a:extLst>
          </p:cNvPr>
          <p:cNvSpPr txBox="1"/>
          <p:nvPr/>
        </p:nvSpPr>
        <p:spPr>
          <a:xfrm>
            <a:off x="345032" y="1161502"/>
            <a:ext cx="3472700" cy="1077218"/>
          </a:xfrm>
          <a:prstGeom prst="rect">
            <a:avLst/>
          </a:prstGeom>
          <a:solidFill>
            <a:srgbClr val="FFFFCC"/>
          </a:solidFill>
          <a:ln w="38100">
            <a:solidFill>
              <a:srgbClr val="FFFF00"/>
            </a:solidFill>
          </a:ln>
        </p:spPr>
        <p:txBody>
          <a:bodyPr wrap="square" numCol="1" rtlCol="0">
            <a:spAutoFit/>
          </a:bodyPr>
          <a:lstStyle/>
          <a:p>
            <a:pPr>
              <a:spcBef>
                <a:spcPts val="1200"/>
              </a:spcBef>
              <a:spcAft>
                <a:spcPts val="600"/>
              </a:spcAft>
            </a:pPr>
            <a:r>
              <a:rPr lang="hr-HR" sz="1600" dirty="0" err="1"/>
              <a:t>Have</a:t>
            </a:r>
            <a:r>
              <a:rPr lang="hr-HR" sz="1600" dirty="0"/>
              <a:t> a </a:t>
            </a:r>
            <a:r>
              <a:rPr lang="en-US" sz="1600" dirty="0"/>
              <a:t>discussion about bullying. </a:t>
            </a:r>
            <a:r>
              <a:rPr lang="hr-HR" sz="1600" dirty="0"/>
              <a:t>H</a:t>
            </a:r>
            <a:r>
              <a:rPr lang="en-US" sz="1600" dirty="0"/>
              <a:t>ow </a:t>
            </a:r>
            <a:r>
              <a:rPr lang="hr-HR" sz="1600" dirty="0" err="1"/>
              <a:t>can</a:t>
            </a:r>
            <a:r>
              <a:rPr lang="hr-HR" sz="1600" dirty="0"/>
              <a:t> </a:t>
            </a:r>
            <a:r>
              <a:rPr lang="en-US" sz="1600" dirty="0"/>
              <a:t>school, peers, and parents help</a:t>
            </a:r>
            <a:r>
              <a:rPr lang="hr-HR" sz="1600" dirty="0"/>
              <a:t>?</a:t>
            </a:r>
            <a:r>
              <a:rPr lang="en-US" sz="1600" dirty="0"/>
              <a:t> </a:t>
            </a:r>
            <a:r>
              <a:rPr lang="hr-HR" sz="1600" dirty="0"/>
              <a:t>Do </a:t>
            </a:r>
            <a:r>
              <a:rPr lang="hr-HR" sz="1600" dirty="0" err="1"/>
              <a:t>you</a:t>
            </a:r>
            <a:r>
              <a:rPr lang="hr-HR" sz="1600" dirty="0"/>
              <a:t> </a:t>
            </a:r>
            <a:r>
              <a:rPr lang="en-US" sz="1600" dirty="0"/>
              <a:t>know or have heard of any cases of bullying</a:t>
            </a:r>
            <a:r>
              <a:rPr lang="hr-HR" sz="1600" dirty="0"/>
              <a:t>?</a:t>
            </a:r>
            <a:endParaRPr lang="hr-HR" sz="1600" b="1" dirty="0"/>
          </a:p>
        </p:txBody>
      </p:sp>
    </p:spTree>
    <p:extLst>
      <p:ext uri="{BB962C8B-B14F-4D97-AF65-F5344CB8AC3E}">
        <p14:creationId xmlns:p14="http://schemas.microsoft.com/office/powerpoint/2010/main" val="33559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anim calcmode="lin" valueType="num">
                                      <p:cBhvr>
                                        <p:cTn id="120" dur="1000" fill="hold"/>
                                        <p:tgtEl>
                                          <p:spTgt spid="22"/>
                                        </p:tgtEl>
                                        <p:attrNameLst>
                                          <p:attrName>ppt_x</p:attrName>
                                        </p:attrNameLst>
                                      </p:cBhvr>
                                      <p:tavLst>
                                        <p:tav tm="0">
                                          <p:val>
                                            <p:strVal val="#ppt_x"/>
                                          </p:val>
                                        </p:tav>
                                        <p:tav tm="100000">
                                          <p:val>
                                            <p:strVal val="#ppt_x"/>
                                          </p:val>
                                        </p:tav>
                                      </p:tavLst>
                                    </p:anim>
                                    <p:anim calcmode="lin" valueType="num">
                                      <p:cBhvr>
                                        <p:cTn id="1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fade">
                                      <p:cBhvr>
                                        <p:cTn id="126" dur="1000"/>
                                        <p:tgtEl>
                                          <p:spTgt spid="23"/>
                                        </p:tgtEl>
                                      </p:cBhvr>
                                    </p:animEffect>
                                    <p:anim calcmode="lin" valueType="num">
                                      <p:cBhvr>
                                        <p:cTn id="127" dur="1000" fill="hold"/>
                                        <p:tgtEl>
                                          <p:spTgt spid="23"/>
                                        </p:tgtEl>
                                        <p:attrNameLst>
                                          <p:attrName>ppt_x</p:attrName>
                                        </p:attrNameLst>
                                      </p:cBhvr>
                                      <p:tavLst>
                                        <p:tav tm="0">
                                          <p:val>
                                            <p:strVal val="#ppt_x"/>
                                          </p:val>
                                        </p:tav>
                                        <p:tav tm="100000">
                                          <p:val>
                                            <p:strVal val="#ppt_x"/>
                                          </p:val>
                                        </p:tav>
                                      </p:tavLst>
                                    </p:anim>
                                    <p:anim calcmode="lin" valueType="num">
                                      <p:cBhvr>
                                        <p:cTn id="1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1000"/>
                                        <p:tgtEl>
                                          <p:spTgt spid="25"/>
                                        </p:tgtEl>
                                      </p:cBhvr>
                                    </p:animEffect>
                                    <p:anim calcmode="lin" valueType="num">
                                      <p:cBhvr>
                                        <p:cTn id="141" dur="1000" fill="hold"/>
                                        <p:tgtEl>
                                          <p:spTgt spid="25"/>
                                        </p:tgtEl>
                                        <p:attrNameLst>
                                          <p:attrName>ppt_x</p:attrName>
                                        </p:attrNameLst>
                                      </p:cBhvr>
                                      <p:tavLst>
                                        <p:tav tm="0">
                                          <p:val>
                                            <p:strVal val="#ppt_x"/>
                                          </p:val>
                                        </p:tav>
                                        <p:tav tm="100000">
                                          <p:val>
                                            <p:strVal val="#ppt_x"/>
                                          </p:val>
                                        </p:tav>
                                      </p:tavLst>
                                    </p:anim>
                                    <p:anim calcmode="lin" valueType="num">
                                      <p:cBhvr>
                                        <p:cTn id="1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3" fill="hold" display="0">
                  <p:stCondLst>
                    <p:cond delay="indefinite"/>
                  </p:stCondLst>
                  <p:endCondLst>
                    <p:cond evt="onStopAudio" delay="0">
                      <p:tgtEl>
                        <p:sldTgt/>
                      </p:tgtEl>
                    </p:cond>
                  </p:endCondLst>
                </p:cTn>
                <p:tgtEl>
                  <p:spTgt spid="8"/>
                </p:tgtEl>
              </p:cMediaNode>
            </p:audio>
          </p:childTnLst>
        </p:cTn>
      </p:par>
    </p:tnLst>
    <p:bldLst>
      <p:bldP spid="9" grpId="0" animBg="1"/>
      <p:bldP spid="10" grpId="0"/>
      <p:bldP spid="11" grpId="0"/>
      <p:bldP spid="12" grpId="0"/>
      <p:bldP spid="13" grpId="0"/>
      <p:bldP spid="14" grpId="0"/>
      <p:bldP spid="15" grpId="0"/>
      <p:bldP spid="16" grpId="0"/>
      <p:bldP spid="17" grpId="0" animBg="1"/>
      <p:bldP spid="18" grpId="0"/>
      <p:bldP spid="19" grpId="0"/>
      <p:bldP spid="20" grpId="0"/>
      <p:bldP spid="21" grpId="0"/>
      <p:bldP spid="22" grpId="0"/>
      <p:bldP spid="23" grpId="0"/>
      <p:bldP spid="24"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C93314-B973-46A0-928A-41330F5D8116}"/>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id="{BAF386B9-A296-4817-9B84-EF72B78CDE1B}"/>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id="{3D213FA8-087F-494A-AC73-D98845A15992}"/>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6927"/>
            <a:ext cx="12192000" cy="6871854"/>
          </a:xfrm>
          <a:prstGeom prst="rect">
            <a:avLst/>
          </a:prstGeom>
        </p:spPr>
      </p:pic>
      <p:pic>
        <p:nvPicPr>
          <p:cNvPr id="5" name="Slika 4">
            <a:extLst>
              <a:ext uri="{FF2B5EF4-FFF2-40B4-BE49-F238E27FC236}">
                <a16:creationId xmlns:a16="http://schemas.microsoft.com/office/drawing/2014/main" id="{E1585A3A-A01D-49F7-BC88-2A7E8DD47B6B}"/>
              </a:ext>
            </a:extLst>
          </p:cNvPr>
          <p:cNvPicPr>
            <a:picLocks noChangeAspect="1"/>
          </p:cNvPicPr>
          <p:nvPr/>
        </p:nvPicPr>
        <p:blipFill>
          <a:blip r:embed="rId4"/>
          <a:stretch>
            <a:fillRect/>
          </a:stretch>
        </p:blipFill>
        <p:spPr>
          <a:xfrm>
            <a:off x="197750" y="1041230"/>
            <a:ext cx="8286750" cy="524827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6" name="TekstniOkvir 5">
            <a:extLst>
              <a:ext uri="{FF2B5EF4-FFF2-40B4-BE49-F238E27FC236}">
                <a16:creationId xmlns:a16="http://schemas.microsoft.com/office/drawing/2014/main" id="{B0D5069F-C6D7-4239-9976-67BFF92472B5}"/>
              </a:ext>
            </a:extLst>
          </p:cNvPr>
          <p:cNvSpPr txBox="1"/>
          <p:nvPr/>
        </p:nvSpPr>
        <p:spPr>
          <a:xfrm>
            <a:off x="9627442" y="254335"/>
            <a:ext cx="2306479" cy="1077218"/>
          </a:xfrm>
          <a:prstGeom prst="rect">
            <a:avLst/>
          </a:prstGeom>
          <a:solidFill>
            <a:srgbClr val="C9E4FF"/>
          </a:solidFill>
        </p:spPr>
        <p:txBody>
          <a:bodyPr wrap="square" rtlCol="0">
            <a:spAutoFit/>
          </a:bodyPr>
          <a:lstStyle/>
          <a:p>
            <a:r>
              <a:rPr lang="hr-HR" sz="1600" b="1" dirty="0">
                <a:solidFill>
                  <a:srgbClr val="0070C0"/>
                </a:solidFill>
              </a:rPr>
              <a:t>Open </a:t>
            </a:r>
            <a:r>
              <a:rPr lang="hr-HR" sz="1600" b="1" dirty="0" err="1">
                <a:solidFill>
                  <a:srgbClr val="0070C0"/>
                </a:solidFill>
              </a:rPr>
              <a:t>your</a:t>
            </a:r>
            <a:r>
              <a:rPr lang="hr-HR" sz="1600" b="1" dirty="0">
                <a:solidFill>
                  <a:srgbClr val="0070C0"/>
                </a:solidFill>
              </a:rPr>
              <a:t> </a:t>
            </a:r>
            <a:r>
              <a:rPr lang="hr-HR" sz="1600" b="1" dirty="0" err="1">
                <a:solidFill>
                  <a:srgbClr val="0070C0"/>
                </a:solidFill>
              </a:rPr>
              <a:t>Workbook</a:t>
            </a:r>
            <a:r>
              <a:rPr lang="hr-HR" sz="1600" b="1" dirty="0">
                <a:solidFill>
                  <a:srgbClr val="0070C0"/>
                </a:solidFill>
              </a:rPr>
              <a:t>, </a:t>
            </a:r>
            <a:r>
              <a:rPr lang="hr-HR" sz="1600" b="1" dirty="0" err="1">
                <a:solidFill>
                  <a:srgbClr val="0070C0"/>
                </a:solidFill>
              </a:rPr>
              <a:t>page</a:t>
            </a:r>
            <a:r>
              <a:rPr lang="hr-HR" sz="1600" b="1" dirty="0">
                <a:solidFill>
                  <a:srgbClr val="0070C0"/>
                </a:solidFill>
              </a:rPr>
              <a:t> 149. </a:t>
            </a:r>
          </a:p>
          <a:p>
            <a:r>
              <a:rPr lang="hr-HR" sz="1600" dirty="0">
                <a:solidFill>
                  <a:srgbClr val="0070C0"/>
                </a:solidFill>
              </a:rPr>
              <a:t>Otvorite radnu bilježnicu na stranici 149. </a:t>
            </a:r>
          </a:p>
        </p:txBody>
      </p:sp>
      <p:sp>
        <p:nvSpPr>
          <p:cNvPr id="7" name="TekstniOkvir 6">
            <a:extLst>
              <a:ext uri="{FF2B5EF4-FFF2-40B4-BE49-F238E27FC236}">
                <a16:creationId xmlns:a16="http://schemas.microsoft.com/office/drawing/2014/main" id="{2275E8F8-E16D-4CE4-87AB-84C364B4DF79}"/>
              </a:ext>
            </a:extLst>
          </p:cNvPr>
          <p:cNvSpPr txBox="1"/>
          <p:nvPr/>
        </p:nvSpPr>
        <p:spPr>
          <a:xfrm>
            <a:off x="1628083" y="568495"/>
            <a:ext cx="3361167" cy="338554"/>
          </a:xfrm>
          <a:prstGeom prst="rect">
            <a:avLst/>
          </a:prstGeom>
          <a:solidFill>
            <a:srgbClr val="C9E4FF"/>
          </a:solidFill>
        </p:spPr>
        <p:txBody>
          <a:bodyPr wrap="square" rtlCol="0">
            <a:spAutoFit/>
          </a:bodyPr>
          <a:lstStyle/>
          <a:p>
            <a:r>
              <a:rPr lang="hr-HR" sz="1600" dirty="0">
                <a:solidFill>
                  <a:srgbClr val="0070C0"/>
                </a:solidFill>
              </a:rPr>
              <a:t>Pravilno oblikujte riječi u zagradama. </a:t>
            </a:r>
          </a:p>
        </p:txBody>
      </p:sp>
      <p:sp>
        <p:nvSpPr>
          <p:cNvPr id="8" name="TekstniOkvir 7">
            <a:extLst>
              <a:ext uri="{FF2B5EF4-FFF2-40B4-BE49-F238E27FC236}">
                <a16:creationId xmlns:a16="http://schemas.microsoft.com/office/drawing/2014/main" id="{1919D083-CF87-4F2E-88AB-2E38766845E0}"/>
              </a:ext>
            </a:extLst>
          </p:cNvPr>
          <p:cNvSpPr txBox="1"/>
          <p:nvPr/>
        </p:nvSpPr>
        <p:spPr>
          <a:xfrm>
            <a:off x="4710390" y="1375086"/>
            <a:ext cx="1535837" cy="338554"/>
          </a:xfrm>
          <a:prstGeom prst="rect">
            <a:avLst/>
          </a:prstGeom>
          <a:noFill/>
        </p:spPr>
        <p:txBody>
          <a:bodyPr wrap="square" rtlCol="0">
            <a:spAutoFit/>
          </a:bodyPr>
          <a:lstStyle/>
          <a:p>
            <a:r>
              <a:rPr lang="hr-HR" sz="1600" dirty="0" err="1">
                <a:solidFill>
                  <a:srgbClr val="FF33CC"/>
                </a:solidFill>
              </a:rPr>
              <a:t>will</a:t>
            </a:r>
            <a:r>
              <a:rPr lang="hr-HR" sz="1600" dirty="0">
                <a:solidFill>
                  <a:srgbClr val="FF33CC"/>
                </a:solidFill>
              </a:rPr>
              <a:t> </a:t>
            </a:r>
            <a:r>
              <a:rPr lang="hr-HR" sz="1600" dirty="0" err="1">
                <a:solidFill>
                  <a:srgbClr val="FF33CC"/>
                </a:solidFill>
              </a:rPr>
              <a:t>be</a:t>
            </a:r>
            <a:endParaRPr lang="hr-HR" sz="1600" dirty="0">
              <a:solidFill>
                <a:srgbClr val="FF33CC"/>
              </a:solidFill>
            </a:endParaRPr>
          </a:p>
        </p:txBody>
      </p:sp>
      <p:sp>
        <p:nvSpPr>
          <p:cNvPr id="9" name="TekstniOkvir 8">
            <a:extLst>
              <a:ext uri="{FF2B5EF4-FFF2-40B4-BE49-F238E27FC236}">
                <a16:creationId xmlns:a16="http://schemas.microsoft.com/office/drawing/2014/main" id="{36A17A75-4E2F-4E5E-ACF6-A9746F5182A6}"/>
              </a:ext>
            </a:extLst>
          </p:cNvPr>
          <p:cNvSpPr txBox="1"/>
          <p:nvPr/>
        </p:nvSpPr>
        <p:spPr>
          <a:xfrm>
            <a:off x="3546629" y="1722599"/>
            <a:ext cx="1535837" cy="338554"/>
          </a:xfrm>
          <a:prstGeom prst="rect">
            <a:avLst/>
          </a:prstGeom>
          <a:noFill/>
        </p:spPr>
        <p:txBody>
          <a:bodyPr wrap="square" rtlCol="0">
            <a:spAutoFit/>
          </a:bodyPr>
          <a:lstStyle/>
          <a:p>
            <a:r>
              <a:rPr lang="hr-HR" sz="1600" dirty="0" err="1">
                <a:solidFill>
                  <a:srgbClr val="FF33CC"/>
                </a:solidFill>
              </a:rPr>
              <a:t>will</a:t>
            </a:r>
            <a:r>
              <a:rPr lang="hr-HR" sz="1600" dirty="0">
                <a:solidFill>
                  <a:srgbClr val="FF33CC"/>
                </a:solidFill>
              </a:rPr>
              <a:t> </a:t>
            </a:r>
            <a:r>
              <a:rPr lang="hr-HR" sz="1600" dirty="0" err="1">
                <a:solidFill>
                  <a:srgbClr val="FF33CC"/>
                </a:solidFill>
              </a:rPr>
              <a:t>get</a:t>
            </a:r>
            <a:endParaRPr lang="hr-HR" sz="1600" dirty="0">
              <a:solidFill>
                <a:srgbClr val="FF33CC"/>
              </a:solidFill>
            </a:endParaRPr>
          </a:p>
        </p:txBody>
      </p:sp>
      <p:sp>
        <p:nvSpPr>
          <p:cNvPr id="10" name="TekstniOkvir 9">
            <a:extLst>
              <a:ext uri="{FF2B5EF4-FFF2-40B4-BE49-F238E27FC236}">
                <a16:creationId xmlns:a16="http://schemas.microsoft.com/office/drawing/2014/main" id="{18097A79-1FD3-458C-8372-E3F6B75AC09F}"/>
              </a:ext>
            </a:extLst>
          </p:cNvPr>
          <p:cNvSpPr txBox="1"/>
          <p:nvPr/>
        </p:nvSpPr>
        <p:spPr>
          <a:xfrm>
            <a:off x="3940849" y="2071989"/>
            <a:ext cx="1535837" cy="338554"/>
          </a:xfrm>
          <a:prstGeom prst="rect">
            <a:avLst/>
          </a:prstGeom>
          <a:noFill/>
        </p:spPr>
        <p:txBody>
          <a:bodyPr wrap="square" rtlCol="0">
            <a:spAutoFit/>
          </a:bodyPr>
          <a:lstStyle/>
          <a:p>
            <a:r>
              <a:rPr lang="hr-HR" sz="1600" dirty="0" err="1">
                <a:solidFill>
                  <a:srgbClr val="FF33CC"/>
                </a:solidFill>
              </a:rPr>
              <a:t>won’t</a:t>
            </a:r>
            <a:r>
              <a:rPr lang="hr-HR" sz="1600" dirty="0">
                <a:solidFill>
                  <a:srgbClr val="FF33CC"/>
                </a:solidFill>
              </a:rPr>
              <a:t> </a:t>
            </a:r>
            <a:r>
              <a:rPr lang="hr-HR" sz="1600" dirty="0" err="1">
                <a:solidFill>
                  <a:srgbClr val="FF33CC"/>
                </a:solidFill>
              </a:rPr>
              <a:t>enroll</a:t>
            </a:r>
            <a:endParaRPr lang="hr-HR" sz="1600" dirty="0">
              <a:solidFill>
                <a:srgbClr val="FF33CC"/>
              </a:solidFill>
            </a:endParaRPr>
          </a:p>
        </p:txBody>
      </p:sp>
      <p:sp>
        <p:nvSpPr>
          <p:cNvPr id="11" name="TekstniOkvir 10">
            <a:extLst>
              <a:ext uri="{FF2B5EF4-FFF2-40B4-BE49-F238E27FC236}">
                <a16:creationId xmlns:a16="http://schemas.microsoft.com/office/drawing/2014/main" id="{C80CBFE0-F043-449B-8730-952255BC16EE}"/>
              </a:ext>
            </a:extLst>
          </p:cNvPr>
          <p:cNvSpPr txBox="1"/>
          <p:nvPr/>
        </p:nvSpPr>
        <p:spPr>
          <a:xfrm>
            <a:off x="4560163" y="2649673"/>
            <a:ext cx="1535837" cy="338554"/>
          </a:xfrm>
          <a:prstGeom prst="rect">
            <a:avLst/>
          </a:prstGeom>
          <a:noFill/>
        </p:spPr>
        <p:txBody>
          <a:bodyPr wrap="square" rtlCol="0">
            <a:spAutoFit/>
          </a:bodyPr>
          <a:lstStyle/>
          <a:p>
            <a:r>
              <a:rPr lang="hr-HR" sz="1600" dirty="0" err="1">
                <a:solidFill>
                  <a:srgbClr val="FF33CC"/>
                </a:solidFill>
              </a:rPr>
              <a:t>will</a:t>
            </a:r>
            <a:r>
              <a:rPr lang="hr-HR" sz="1600" dirty="0">
                <a:solidFill>
                  <a:srgbClr val="FF33CC"/>
                </a:solidFill>
              </a:rPr>
              <a:t> </a:t>
            </a:r>
            <a:r>
              <a:rPr lang="hr-HR" sz="1600" dirty="0" err="1">
                <a:solidFill>
                  <a:srgbClr val="FF33CC"/>
                </a:solidFill>
              </a:rPr>
              <a:t>tell</a:t>
            </a:r>
            <a:endParaRPr lang="hr-HR" sz="1600" dirty="0">
              <a:solidFill>
                <a:srgbClr val="FF33CC"/>
              </a:solidFill>
            </a:endParaRPr>
          </a:p>
        </p:txBody>
      </p:sp>
      <p:sp>
        <p:nvSpPr>
          <p:cNvPr id="12" name="TekstniOkvir 11">
            <a:extLst>
              <a:ext uri="{FF2B5EF4-FFF2-40B4-BE49-F238E27FC236}">
                <a16:creationId xmlns:a16="http://schemas.microsoft.com/office/drawing/2014/main" id="{39784FF5-2767-45BC-811A-1A3CDBD4A112}"/>
              </a:ext>
            </a:extLst>
          </p:cNvPr>
          <p:cNvSpPr txBox="1"/>
          <p:nvPr/>
        </p:nvSpPr>
        <p:spPr>
          <a:xfrm>
            <a:off x="5439216" y="2999063"/>
            <a:ext cx="1535837" cy="338554"/>
          </a:xfrm>
          <a:prstGeom prst="rect">
            <a:avLst/>
          </a:prstGeom>
          <a:noFill/>
        </p:spPr>
        <p:txBody>
          <a:bodyPr wrap="square" rtlCol="0">
            <a:spAutoFit/>
          </a:bodyPr>
          <a:lstStyle/>
          <a:p>
            <a:r>
              <a:rPr lang="hr-HR" sz="1600" dirty="0" err="1">
                <a:solidFill>
                  <a:srgbClr val="FF33CC"/>
                </a:solidFill>
              </a:rPr>
              <a:t>will</a:t>
            </a:r>
            <a:r>
              <a:rPr lang="hr-HR" sz="1600" dirty="0">
                <a:solidFill>
                  <a:srgbClr val="FF33CC"/>
                </a:solidFill>
              </a:rPr>
              <a:t> </a:t>
            </a:r>
            <a:r>
              <a:rPr lang="hr-HR" sz="1600" dirty="0" err="1">
                <a:solidFill>
                  <a:srgbClr val="FF33CC"/>
                </a:solidFill>
              </a:rPr>
              <a:t>be</a:t>
            </a:r>
            <a:endParaRPr lang="hr-HR" sz="1600" dirty="0">
              <a:solidFill>
                <a:srgbClr val="FF33CC"/>
              </a:solidFill>
            </a:endParaRPr>
          </a:p>
        </p:txBody>
      </p:sp>
      <p:sp>
        <p:nvSpPr>
          <p:cNvPr id="13" name="TekstniOkvir 12">
            <a:extLst>
              <a:ext uri="{FF2B5EF4-FFF2-40B4-BE49-F238E27FC236}">
                <a16:creationId xmlns:a16="http://schemas.microsoft.com/office/drawing/2014/main" id="{E7B7017A-B740-4672-9E95-A1825C99CA29}"/>
              </a:ext>
            </a:extLst>
          </p:cNvPr>
          <p:cNvSpPr txBox="1"/>
          <p:nvPr/>
        </p:nvSpPr>
        <p:spPr>
          <a:xfrm>
            <a:off x="4708767" y="3602167"/>
            <a:ext cx="1535837" cy="338554"/>
          </a:xfrm>
          <a:prstGeom prst="rect">
            <a:avLst/>
          </a:prstGeom>
          <a:noFill/>
        </p:spPr>
        <p:txBody>
          <a:bodyPr wrap="square" rtlCol="0">
            <a:spAutoFit/>
          </a:bodyPr>
          <a:lstStyle/>
          <a:p>
            <a:r>
              <a:rPr lang="hr-HR" sz="1600" dirty="0" err="1">
                <a:solidFill>
                  <a:srgbClr val="FF33CC"/>
                </a:solidFill>
              </a:rPr>
              <a:t>won’t</a:t>
            </a:r>
            <a:r>
              <a:rPr lang="hr-HR" sz="1600" dirty="0">
                <a:solidFill>
                  <a:srgbClr val="FF33CC"/>
                </a:solidFill>
              </a:rPr>
              <a:t> </a:t>
            </a:r>
            <a:r>
              <a:rPr lang="hr-HR" sz="1600" dirty="0" err="1">
                <a:solidFill>
                  <a:srgbClr val="FF33CC"/>
                </a:solidFill>
              </a:rPr>
              <a:t>get</a:t>
            </a:r>
            <a:endParaRPr lang="hr-HR" sz="1600" dirty="0">
              <a:solidFill>
                <a:srgbClr val="FF33CC"/>
              </a:solidFill>
            </a:endParaRPr>
          </a:p>
        </p:txBody>
      </p:sp>
      <p:sp>
        <p:nvSpPr>
          <p:cNvPr id="14" name="TekstniOkvir 13">
            <a:extLst>
              <a:ext uri="{FF2B5EF4-FFF2-40B4-BE49-F238E27FC236}">
                <a16:creationId xmlns:a16="http://schemas.microsoft.com/office/drawing/2014/main" id="{AFD79E4B-4399-4A13-A4D4-F71C96A2EBB2}"/>
              </a:ext>
            </a:extLst>
          </p:cNvPr>
          <p:cNvSpPr txBox="1"/>
          <p:nvPr/>
        </p:nvSpPr>
        <p:spPr>
          <a:xfrm>
            <a:off x="2826602" y="3940922"/>
            <a:ext cx="1535837" cy="338554"/>
          </a:xfrm>
          <a:prstGeom prst="rect">
            <a:avLst/>
          </a:prstGeom>
          <a:noFill/>
        </p:spPr>
        <p:txBody>
          <a:bodyPr wrap="square" rtlCol="0">
            <a:spAutoFit/>
          </a:bodyPr>
          <a:lstStyle/>
          <a:p>
            <a:r>
              <a:rPr lang="hr-HR" sz="1600" dirty="0" err="1">
                <a:solidFill>
                  <a:srgbClr val="FF33CC"/>
                </a:solidFill>
              </a:rPr>
              <a:t>is</a:t>
            </a:r>
            <a:endParaRPr lang="hr-HR" sz="1600" dirty="0">
              <a:solidFill>
                <a:srgbClr val="FF33CC"/>
              </a:solidFill>
            </a:endParaRPr>
          </a:p>
        </p:txBody>
      </p:sp>
      <p:sp>
        <p:nvSpPr>
          <p:cNvPr id="15" name="TekstniOkvir 14">
            <a:extLst>
              <a:ext uri="{FF2B5EF4-FFF2-40B4-BE49-F238E27FC236}">
                <a16:creationId xmlns:a16="http://schemas.microsoft.com/office/drawing/2014/main" id="{C8DB3C3F-9748-4230-B003-39DCE0B41C95}"/>
              </a:ext>
            </a:extLst>
          </p:cNvPr>
          <p:cNvSpPr txBox="1"/>
          <p:nvPr/>
        </p:nvSpPr>
        <p:spPr>
          <a:xfrm>
            <a:off x="2082611" y="4300699"/>
            <a:ext cx="1535837" cy="338554"/>
          </a:xfrm>
          <a:prstGeom prst="rect">
            <a:avLst/>
          </a:prstGeom>
          <a:noFill/>
        </p:spPr>
        <p:txBody>
          <a:bodyPr wrap="square" rtlCol="0">
            <a:spAutoFit/>
          </a:bodyPr>
          <a:lstStyle/>
          <a:p>
            <a:r>
              <a:rPr lang="hr-HR" sz="1600" dirty="0" err="1">
                <a:solidFill>
                  <a:srgbClr val="FF33CC"/>
                </a:solidFill>
              </a:rPr>
              <a:t>decide</a:t>
            </a:r>
            <a:endParaRPr lang="hr-HR" sz="1600" dirty="0">
              <a:solidFill>
                <a:srgbClr val="FF33CC"/>
              </a:solidFill>
            </a:endParaRPr>
          </a:p>
        </p:txBody>
      </p:sp>
      <p:sp>
        <p:nvSpPr>
          <p:cNvPr id="16" name="TekstniOkvir 15">
            <a:extLst>
              <a:ext uri="{FF2B5EF4-FFF2-40B4-BE49-F238E27FC236}">
                <a16:creationId xmlns:a16="http://schemas.microsoft.com/office/drawing/2014/main" id="{A14AC3B0-326A-4517-8FF9-CD1942DD2C1F}"/>
              </a:ext>
            </a:extLst>
          </p:cNvPr>
          <p:cNvSpPr txBox="1"/>
          <p:nvPr/>
        </p:nvSpPr>
        <p:spPr>
          <a:xfrm>
            <a:off x="2025842" y="4660476"/>
            <a:ext cx="1535837" cy="338554"/>
          </a:xfrm>
          <a:prstGeom prst="rect">
            <a:avLst/>
          </a:prstGeom>
          <a:noFill/>
        </p:spPr>
        <p:txBody>
          <a:bodyPr wrap="square" rtlCol="0">
            <a:spAutoFit/>
          </a:bodyPr>
          <a:lstStyle/>
          <a:p>
            <a:r>
              <a:rPr lang="hr-HR" sz="1600" dirty="0" err="1">
                <a:solidFill>
                  <a:srgbClr val="FF33CC"/>
                </a:solidFill>
              </a:rPr>
              <a:t>agrees</a:t>
            </a:r>
            <a:endParaRPr lang="hr-HR" sz="1600" dirty="0">
              <a:solidFill>
                <a:srgbClr val="FF33CC"/>
              </a:solidFill>
            </a:endParaRPr>
          </a:p>
        </p:txBody>
      </p:sp>
      <p:sp>
        <p:nvSpPr>
          <p:cNvPr id="17" name="TekstniOkvir 16">
            <a:extLst>
              <a:ext uri="{FF2B5EF4-FFF2-40B4-BE49-F238E27FC236}">
                <a16:creationId xmlns:a16="http://schemas.microsoft.com/office/drawing/2014/main" id="{EF24CE3D-C20C-494D-9F69-6310EC00013F}"/>
              </a:ext>
            </a:extLst>
          </p:cNvPr>
          <p:cNvSpPr txBox="1"/>
          <p:nvPr/>
        </p:nvSpPr>
        <p:spPr>
          <a:xfrm>
            <a:off x="1616070" y="4974782"/>
            <a:ext cx="1535837" cy="338554"/>
          </a:xfrm>
          <a:prstGeom prst="rect">
            <a:avLst/>
          </a:prstGeom>
          <a:noFill/>
        </p:spPr>
        <p:txBody>
          <a:bodyPr wrap="square" rtlCol="0">
            <a:spAutoFit/>
          </a:bodyPr>
          <a:lstStyle/>
          <a:p>
            <a:r>
              <a:rPr lang="hr-HR" sz="1600" dirty="0" err="1">
                <a:solidFill>
                  <a:srgbClr val="FF33CC"/>
                </a:solidFill>
              </a:rPr>
              <a:t>doesn’t</a:t>
            </a:r>
            <a:r>
              <a:rPr lang="hr-HR" sz="1600" dirty="0">
                <a:solidFill>
                  <a:srgbClr val="FF33CC"/>
                </a:solidFill>
              </a:rPr>
              <a:t> </a:t>
            </a:r>
            <a:r>
              <a:rPr lang="hr-HR" sz="1600" dirty="0" err="1">
                <a:solidFill>
                  <a:srgbClr val="FF33CC"/>
                </a:solidFill>
              </a:rPr>
              <a:t>agree</a:t>
            </a:r>
            <a:endParaRPr lang="hr-HR" sz="1600" dirty="0">
              <a:solidFill>
                <a:srgbClr val="FF33CC"/>
              </a:solidFill>
            </a:endParaRPr>
          </a:p>
        </p:txBody>
      </p:sp>
      <p:sp>
        <p:nvSpPr>
          <p:cNvPr id="18" name="TekstniOkvir 17">
            <a:extLst>
              <a:ext uri="{FF2B5EF4-FFF2-40B4-BE49-F238E27FC236}">
                <a16:creationId xmlns:a16="http://schemas.microsoft.com/office/drawing/2014/main" id="{F7924134-65F8-44BB-A82F-86E054B01ACB}"/>
              </a:ext>
            </a:extLst>
          </p:cNvPr>
          <p:cNvSpPr txBox="1"/>
          <p:nvPr/>
        </p:nvSpPr>
        <p:spPr>
          <a:xfrm>
            <a:off x="2058683" y="5311883"/>
            <a:ext cx="1535837" cy="338554"/>
          </a:xfrm>
          <a:prstGeom prst="rect">
            <a:avLst/>
          </a:prstGeom>
          <a:noFill/>
        </p:spPr>
        <p:txBody>
          <a:bodyPr wrap="square" rtlCol="0">
            <a:spAutoFit/>
          </a:bodyPr>
          <a:lstStyle/>
          <a:p>
            <a:r>
              <a:rPr lang="hr-HR" sz="1600" dirty="0" err="1">
                <a:solidFill>
                  <a:srgbClr val="FF33CC"/>
                </a:solidFill>
              </a:rPr>
              <a:t>stay</a:t>
            </a:r>
            <a:endParaRPr lang="hr-HR" sz="1600" dirty="0">
              <a:solidFill>
                <a:srgbClr val="FF33CC"/>
              </a:solidFill>
            </a:endParaRPr>
          </a:p>
        </p:txBody>
      </p:sp>
      <p:sp>
        <p:nvSpPr>
          <p:cNvPr id="19" name="TekstniOkvir 18">
            <a:extLst>
              <a:ext uri="{FF2B5EF4-FFF2-40B4-BE49-F238E27FC236}">
                <a16:creationId xmlns:a16="http://schemas.microsoft.com/office/drawing/2014/main" id="{5E7A0E24-A23C-46E9-B0AE-059AE52194B6}"/>
              </a:ext>
            </a:extLst>
          </p:cNvPr>
          <p:cNvSpPr txBox="1"/>
          <p:nvPr/>
        </p:nvSpPr>
        <p:spPr>
          <a:xfrm>
            <a:off x="2906152" y="5650437"/>
            <a:ext cx="1535837" cy="338554"/>
          </a:xfrm>
          <a:prstGeom prst="rect">
            <a:avLst/>
          </a:prstGeom>
          <a:noFill/>
        </p:spPr>
        <p:txBody>
          <a:bodyPr wrap="square" rtlCol="0">
            <a:spAutoFit/>
          </a:bodyPr>
          <a:lstStyle/>
          <a:p>
            <a:r>
              <a:rPr lang="hr-HR" sz="1600" dirty="0" err="1">
                <a:solidFill>
                  <a:srgbClr val="FF33CC"/>
                </a:solidFill>
              </a:rPr>
              <a:t>get</a:t>
            </a:r>
            <a:endParaRPr lang="hr-HR" sz="1600" dirty="0">
              <a:solidFill>
                <a:srgbClr val="FF33CC"/>
              </a:solidFill>
            </a:endParaRPr>
          </a:p>
        </p:txBody>
      </p:sp>
      <p:pic>
        <p:nvPicPr>
          <p:cNvPr id="20" name="Slika 19">
            <a:hlinkClick r:id="rId5"/>
            <a:extLst>
              <a:ext uri="{FF2B5EF4-FFF2-40B4-BE49-F238E27FC236}">
                <a16:creationId xmlns:a16="http://schemas.microsoft.com/office/drawing/2014/main" id="{9E01457D-7371-4147-AC16-1A92A10542E6}"/>
              </a:ext>
            </a:extLst>
          </p:cNvPr>
          <p:cNvPicPr>
            <a:picLocks noChangeAspect="1"/>
          </p:cNvPicPr>
          <p:nvPr/>
        </p:nvPicPr>
        <p:blipFill>
          <a:blip r:embed="rId6"/>
          <a:stretch>
            <a:fillRect/>
          </a:stretch>
        </p:blipFill>
        <p:spPr>
          <a:xfrm>
            <a:off x="9340733" y="4554830"/>
            <a:ext cx="2441495" cy="772420"/>
          </a:xfrm>
          <a:prstGeom prst="rect">
            <a:avLst/>
          </a:prstGeom>
        </p:spPr>
      </p:pic>
      <p:sp>
        <p:nvSpPr>
          <p:cNvPr id="21" name="TekstniOkvir 20">
            <a:extLst>
              <a:ext uri="{FF2B5EF4-FFF2-40B4-BE49-F238E27FC236}">
                <a16:creationId xmlns:a16="http://schemas.microsoft.com/office/drawing/2014/main" id="{AFC12F3E-52E9-44B9-826A-AF6C73F94F51}"/>
              </a:ext>
            </a:extLst>
          </p:cNvPr>
          <p:cNvSpPr txBox="1"/>
          <p:nvPr/>
        </p:nvSpPr>
        <p:spPr>
          <a:xfrm>
            <a:off x="9246500" y="3598922"/>
            <a:ext cx="2529809" cy="830997"/>
          </a:xfrm>
          <a:prstGeom prst="rect">
            <a:avLst/>
          </a:prstGeom>
          <a:solidFill>
            <a:srgbClr val="C9E4FF"/>
          </a:solidFill>
        </p:spPr>
        <p:txBody>
          <a:bodyPr wrap="square" rtlCol="0">
            <a:spAutoFit/>
          </a:bodyPr>
          <a:lstStyle/>
          <a:p>
            <a:r>
              <a:rPr lang="hr-HR" sz="1600" dirty="0">
                <a:solidFill>
                  <a:srgbClr val="0070C0"/>
                </a:solidFill>
              </a:rPr>
              <a:t>Pomoću slike s poveznicom pristupite igri za ponavljanje. </a:t>
            </a:r>
          </a:p>
        </p:txBody>
      </p:sp>
      <p:pic>
        <p:nvPicPr>
          <p:cNvPr id="23" name="Slika 22">
            <a:extLst>
              <a:ext uri="{FF2B5EF4-FFF2-40B4-BE49-F238E27FC236}">
                <a16:creationId xmlns:a16="http://schemas.microsoft.com/office/drawing/2014/main" id="{5D104498-DD65-4869-BE71-5E8A9466F569}"/>
              </a:ext>
            </a:extLst>
          </p:cNvPr>
          <p:cNvPicPr>
            <a:picLocks noChangeAspect="1"/>
          </p:cNvPicPr>
          <p:nvPr/>
        </p:nvPicPr>
        <p:blipFill rotWithShape="1">
          <a:blip r:embed="rId7"/>
          <a:srcRect l="4100" t="5277" r="5448" b="9086"/>
          <a:stretch/>
        </p:blipFill>
        <p:spPr>
          <a:xfrm>
            <a:off x="8417890" y="1367645"/>
            <a:ext cx="3749185" cy="2160624"/>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70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1000"/>
                                        <p:tgtEl>
                                          <p:spTgt spid="19"/>
                                        </p:tgtEl>
                                      </p:cBhvr>
                                    </p:animEffect>
                                    <p:anim calcmode="lin" valueType="num">
                                      <p:cBhvr>
                                        <p:cTn id="113" dur="1000" fill="hold"/>
                                        <p:tgtEl>
                                          <p:spTgt spid="19"/>
                                        </p:tgtEl>
                                        <p:attrNameLst>
                                          <p:attrName>ppt_x</p:attrName>
                                        </p:attrNameLst>
                                      </p:cBhvr>
                                      <p:tavLst>
                                        <p:tav tm="0">
                                          <p:val>
                                            <p:strVal val="#ppt_x"/>
                                          </p:val>
                                        </p:tav>
                                        <p:tav tm="100000">
                                          <p:val>
                                            <p:strVal val="#ppt_x"/>
                                          </p:val>
                                        </p:tav>
                                      </p:tavLst>
                                    </p:anim>
                                    <p:anim calcmode="lin" valueType="num">
                                      <p:cBhvr>
                                        <p:cTn id="1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1000"/>
                                        <p:tgtEl>
                                          <p:spTgt spid="21"/>
                                        </p:tgtEl>
                                      </p:cBhvr>
                                    </p:animEffect>
                                    <p:anim calcmode="lin" valueType="num">
                                      <p:cBhvr>
                                        <p:cTn id="120" dur="1000" fill="hold"/>
                                        <p:tgtEl>
                                          <p:spTgt spid="21"/>
                                        </p:tgtEl>
                                        <p:attrNameLst>
                                          <p:attrName>ppt_x</p:attrName>
                                        </p:attrNameLst>
                                      </p:cBhvr>
                                      <p:tavLst>
                                        <p:tav tm="0">
                                          <p:val>
                                            <p:strVal val="#ppt_x"/>
                                          </p:val>
                                        </p:tav>
                                        <p:tav tm="100000">
                                          <p:val>
                                            <p:strVal val="#ppt_x"/>
                                          </p:val>
                                        </p:tav>
                                      </p:tavLst>
                                    </p:anim>
                                    <p:anim calcmode="lin" valueType="num">
                                      <p:cBhvr>
                                        <p:cTn id="1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1000"/>
                                        <p:tgtEl>
                                          <p:spTgt spid="20"/>
                                        </p:tgtEl>
                                      </p:cBhvr>
                                    </p:animEffect>
                                    <p:anim calcmode="lin" valueType="num">
                                      <p:cBhvr>
                                        <p:cTn id="127" dur="1000" fill="hold"/>
                                        <p:tgtEl>
                                          <p:spTgt spid="20"/>
                                        </p:tgtEl>
                                        <p:attrNameLst>
                                          <p:attrName>ppt_x</p:attrName>
                                        </p:attrNameLst>
                                      </p:cBhvr>
                                      <p:tavLst>
                                        <p:tav tm="0">
                                          <p:val>
                                            <p:strVal val="#ppt_x"/>
                                          </p:val>
                                        </p:tav>
                                        <p:tav tm="100000">
                                          <p:val>
                                            <p:strVal val="#ppt_x"/>
                                          </p:val>
                                        </p:tav>
                                      </p:tavLst>
                                    </p:anim>
                                    <p:anim calcmode="lin" valueType="num">
                                      <p:cBhvr>
                                        <p:cTn id="1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P spid="21" grpId="0" animBg="1"/>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440EB9F40B2B46A1367B1A415FBD08" ma:contentTypeVersion="14" ma:contentTypeDescription="Create a new document." ma:contentTypeScope="" ma:versionID="8026e9ec43851b1d53d1d14a1a9f728f">
  <xsd:schema xmlns:xsd="http://www.w3.org/2001/XMLSchema" xmlns:xs="http://www.w3.org/2001/XMLSchema" xmlns:p="http://schemas.microsoft.com/office/2006/metadata/properties" xmlns:ns3="bc5181c4-fcd9-45fa-ba56-972b2cdced3c" xmlns:ns4="26f38477-cd9e-4a74-ae07-d74695e5afee" targetNamespace="http://schemas.microsoft.com/office/2006/metadata/properties" ma:root="true" ma:fieldsID="4bebe677f9e2fa051e10a1bf7d4a71ff" ns3:_="" ns4:_="">
    <xsd:import namespace="bc5181c4-fcd9-45fa-ba56-972b2cdced3c"/>
    <xsd:import namespace="26f38477-cd9e-4a74-ae07-d74695e5af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181c4-fcd9-45fa-ba56-972b2cdce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f38477-cd9e-4a74-ae07-d74695e5af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F01BF-34DA-4DB1-881D-3D1DBC700C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181c4-fcd9-45fa-ba56-972b2cdced3c"/>
    <ds:schemaRef ds:uri="26f38477-cd9e-4a74-ae07-d74695e5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72905E-1053-4B8C-809F-042C25C10902}">
  <ds:schemaRefs>
    <ds:schemaRef ds:uri="http://schemas.openxmlformats.org/package/2006/metadata/core-properties"/>
    <ds:schemaRef ds:uri="bc5181c4-fcd9-45fa-ba56-972b2cdced3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6f38477-cd9e-4a74-ae07-d74695e5afee"/>
    <ds:schemaRef ds:uri="http://www.w3.org/XML/1998/namespace"/>
    <ds:schemaRef ds:uri="http://purl.org/dc/dcmitype/"/>
  </ds:schemaRefs>
</ds:datastoreItem>
</file>

<file path=customXml/itemProps3.xml><?xml version="1.0" encoding="utf-8"?>
<ds:datastoreItem xmlns:ds="http://schemas.openxmlformats.org/officeDocument/2006/customXml" ds:itemID="{18CA7B59-8278-4439-AD14-25B6B9CB3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TotalTime>
  <Words>415</Words>
  <Application>Microsoft Office PowerPoint</Application>
  <PresentationFormat>Široki zaslon</PresentationFormat>
  <Paragraphs>57</Paragraphs>
  <Slides>6</Slides>
  <Notes>0</Notes>
  <HiddenSlides>0</HiddenSlides>
  <MMClips>3</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6</vt:i4>
      </vt:variant>
    </vt:vector>
  </HeadingPairs>
  <TitlesOfParts>
    <vt:vector size="10" baseType="lpstr">
      <vt:lpstr>Arial</vt:lpstr>
      <vt:lpstr>Calibri</vt:lpstr>
      <vt:lpstr>Calibri Light</vt:lpstr>
      <vt:lpstr>Tema sustava Office</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Sandra Štambuk</dc:creator>
  <cp:lastModifiedBy>IVA Palčić Strčić</cp:lastModifiedBy>
  <cp:revision>11</cp:revision>
  <dcterms:created xsi:type="dcterms:W3CDTF">2022-04-03T21:54:52Z</dcterms:created>
  <dcterms:modified xsi:type="dcterms:W3CDTF">2022-04-04T12:29:17Z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0x0101001C440EB9F40B2B46A1367B1A415FBD08</vt:lpwstr>
  </property>
</Properties>
</file>